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media/image1.jpeg" ContentType="image/jpeg"/>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media1.mov" ContentType="video/unknown"/>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40" name="Shape 40"/>
          <p:cNvSpPr/>
          <p:nvPr>
            <p:ph type="sldImg"/>
          </p:nvPr>
        </p:nvSpPr>
        <p:spPr>
          <a:xfrm>
            <a:off x="1143000" y="685800"/>
            <a:ext cx="4572000" cy="3429000"/>
          </a:xfrm>
          <a:prstGeom prst="rect">
            <a:avLst/>
          </a:prstGeom>
        </p:spPr>
        <p:txBody>
          <a:bodyPr/>
          <a:lstStyle/>
          <a:p>
            <a:pPr/>
          </a:p>
        </p:txBody>
      </p:sp>
      <p:sp>
        <p:nvSpPr>
          <p:cNvPr id="41" name="Shape 4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amp; Aufzählung">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 name="KSB, Chemie"/>
          <p:cNvSpPr txBox="1"/>
          <p:nvPr/>
        </p:nvSpPr>
        <p:spPr>
          <a:xfrm>
            <a:off x="11404835" y="9283700"/>
            <a:ext cx="1309875" cy="368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KSB, Chemie</a:t>
            </a:r>
          </a:p>
        </p:txBody>
      </p:sp>
      <p:sp>
        <p:nvSpPr>
          <p:cNvPr id="13" name="Titeltext"/>
          <p:cNvSpPr txBox="1"/>
          <p:nvPr>
            <p:ph type="title"/>
          </p:nvPr>
        </p:nvSpPr>
        <p:spPr>
          <a:xfrm>
            <a:off x="-12700" y="279400"/>
            <a:ext cx="13030200" cy="889000"/>
          </a:xfrm>
          <a:prstGeom prst="rect">
            <a:avLst/>
          </a:prstGeom>
          <a:solidFill>
            <a:srgbClr val="FFFB00"/>
          </a:solidFill>
        </p:spPr>
        <p:txBody>
          <a:bodyPr lIns="0" tIns="0" rIns="0" bIns="0"/>
          <a:lstStyle>
            <a:lvl1pPr marL="0" marR="0" defTabSz="584200">
              <a:defRPr sz="3600">
                <a:uFillTx/>
                <a:latin typeface="+mn-lt"/>
                <a:ea typeface="+mn-ea"/>
                <a:cs typeface="+mn-cs"/>
                <a:sym typeface="Gill Sans"/>
              </a:defRPr>
            </a:lvl1pPr>
          </a:lstStyle>
          <a:p>
            <a:pPr/>
            <a:r>
              <a:t>Titeltext</a:t>
            </a:r>
          </a:p>
        </p:txBody>
      </p:sp>
      <p:sp>
        <p:nvSpPr>
          <p:cNvPr id="14" name="Textebene 1…"/>
          <p:cNvSpPr txBox="1"/>
          <p:nvPr>
            <p:ph type="body" idx="1"/>
          </p:nvPr>
        </p:nvSpPr>
        <p:spPr>
          <a:xfrm>
            <a:off x="1270000" y="2768600"/>
            <a:ext cx="10464800" cy="5715000"/>
          </a:xfrm>
          <a:prstGeom prst="rect">
            <a:avLst/>
          </a:prstGeom>
        </p:spPr>
        <p:txBody>
          <a:bodyPr anchor="ctr"/>
          <a:lstStyle>
            <a:lvl1pPr marL="889000" marR="0" indent="-571500" defTabSz="584200">
              <a:spcBef>
                <a:spcPts val="2400"/>
              </a:spcBef>
              <a:buSzPct val="171000"/>
              <a:defRPr sz="4200">
                <a:solidFill>
                  <a:srgbClr val="FFFFFF"/>
                </a:solidFill>
                <a:uFillTx/>
                <a:latin typeface="+mn-lt"/>
                <a:ea typeface="+mn-ea"/>
                <a:cs typeface="+mn-cs"/>
                <a:sym typeface="Gill Sans"/>
              </a:defRPr>
            </a:lvl1pPr>
            <a:lvl2pPr marL="1333500" marR="0" indent="-571500" defTabSz="584200">
              <a:spcBef>
                <a:spcPts val="2400"/>
              </a:spcBef>
              <a:buSzPct val="171000"/>
              <a:buChar char="•"/>
              <a:defRPr sz="4200">
                <a:solidFill>
                  <a:srgbClr val="FFFFFF"/>
                </a:solidFill>
                <a:uFillTx/>
                <a:latin typeface="+mn-lt"/>
                <a:ea typeface="+mn-ea"/>
                <a:cs typeface="+mn-cs"/>
                <a:sym typeface="Gill Sans"/>
              </a:defRPr>
            </a:lvl2pPr>
            <a:lvl3pPr marL="1778000" marR="0" indent="-571500" defTabSz="584200">
              <a:spcBef>
                <a:spcPts val="2400"/>
              </a:spcBef>
              <a:buSzPct val="171000"/>
              <a:defRPr sz="4200">
                <a:solidFill>
                  <a:srgbClr val="FFFFFF"/>
                </a:solidFill>
                <a:uFillTx/>
                <a:latin typeface="+mn-lt"/>
                <a:ea typeface="+mn-ea"/>
                <a:cs typeface="+mn-cs"/>
                <a:sym typeface="Gill Sans"/>
              </a:defRPr>
            </a:lvl3pPr>
            <a:lvl4pPr marL="2222500" marR="0" indent="-571500" defTabSz="584200">
              <a:spcBef>
                <a:spcPts val="2400"/>
              </a:spcBef>
              <a:buSzPct val="171000"/>
              <a:buChar char="•"/>
              <a:defRPr sz="4200">
                <a:solidFill>
                  <a:srgbClr val="FFFFFF"/>
                </a:solidFill>
                <a:uFillTx/>
                <a:latin typeface="+mn-lt"/>
                <a:ea typeface="+mn-ea"/>
                <a:cs typeface="+mn-cs"/>
                <a:sym typeface="Gill Sans"/>
              </a:defRPr>
            </a:lvl4pPr>
            <a:lvl5pPr marL="2667000" marR="0" indent="-571500" defTabSz="584200">
              <a:spcBef>
                <a:spcPts val="2400"/>
              </a:spcBef>
              <a:buSzPct val="171000"/>
              <a:buChar char="•"/>
              <a:defRPr sz="4200">
                <a:solidFill>
                  <a:srgbClr val="FFFFFF"/>
                </a:solidFill>
                <a:uFillTx/>
                <a:latin typeface="+mn-lt"/>
                <a:ea typeface="+mn-ea"/>
                <a:cs typeface="+mn-cs"/>
                <a:sym typeface="Gill Sans"/>
              </a:defRPr>
            </a:lvl5pPr>
          </a:lstStyle>
          <a:p>
            <a:pPr/>
            <a:r>
              <a:t>Textebene 1</a:t>
            </a:r>
          </a:p>
          <a:p>
            <a:pPr lvl="1"/>
            <a:r>
              <a:t>Textebene 2</a:t>
            </a:r>
          </a:p>
          <a:p>
            <a:pPr lvl="2"/>
            <a:r>
              <a:t>Textebene 3</a:t>
            </a:r>
          </a:p>
          <a:p>
            <a:pPr lvl="3"/>
            <a:r>
              <a:t>Textebene 4</a:t>
            </a:r>
          </a:p>
          <a:p>
            <a:pPr lvl="4"/>
            <a:r>
              <a:t>Textebene 5</a:t>
            </a:r>
          </a:p>
        </p:txBody>
      </p:sp>
      <p:sp>
        <p:nvSpPr>
          <p:cNvPr id="15" name="Foliennummer"/>
          <p:cNvSpPr txBox="1"/>
          <p:nvPr>
            <p:ph type="sldNum" sz="quarter" idx="2"/>
          </p:nvPr>
        </p:nvSpPr>
        <p:spPr>
          <a:xfrm>
            <a:off x="6324600" y="9291320"/>
            <a:ext cx="342900" cy="335280"/>
          </a:xfrm>
          <a:prstGeom prst="rect">
            <a:avLst/>
          </a:prstGeom>
        </p:spPr>
        <p:txBody>
          <a:bodyPr anchor="b"/>
          <a:lstStyle>
            <a:lvl1pPr defTabSz="584200">
              <a:defRPr>
                <a:solidFill>
                  <a:srgbClr val="FFFFFF"/>
                </a:solidFill>
                <a:uFillTx/>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el &amp; Aufzählung">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 name="NAWIMAT Chemie, KSB"/>
          <p:cNvSpPr/>
          <p:nvPr/>
        </p:nvSpPr>
        <p:spPr>
          <a:xfrm>
            <a:off x="10046822" y="9283700"/>
            <a:ext cx="29591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lvl1pPr>
          </a:lstStyle>
          <a:p>
            <a:pPr/>
            <a:r>
              <a:t>NAWIMAT Chemie, KSB</a:t>
            </a:r>
          </a:p>
        </p:txBody>
      </p:sp>
      <p:sp>
        <p:nvSpPr>
          <p:cNvPr id="23" name="Titeltext"/>
          <p:cNvSpPr txBox="1"/>
          <p:nvPr>
            <p:ph type="title"/>
          </p:nvPr>
        </p:nvSpPr>
        <p:spPr>
          <a:xfrm>
            <a:off x="-12700" y="279400"/>
            <a:ext cx="13030200" cy="889000"/>
          </a:xfrm>
          <a:prstGeom prst="rect">
            <a:avLst/>
          </a:prstGeom>
          <a:solidFill>
            <a:srgbClr val="FFFB00"/>
          </a:solidFill>
        </p:spPr>
        <p:txBody>
          <a:bodyPr lIns="0" tIns="0" rIns="0" bIns="0"/>
          <a:lstStyle>
            <a:lvl1pPr marL="0" marR="0" defTabSz="584200">
              <a:defRPr sz="3600">
                <a:uFillTx/>
                <a:latin typeface="+mn-lt"/>
                <a:ea typeface="+mn-ea"/>
                <a:cs typeface="+mn-cs"/>
                <a:sym typeface="Gill Sans"/>
              </a:defRPr>
            </a:lvl1pPr>
          </a:lstStyle>
          <a:p>
            <a:pPr/>
            <a:r>
              <a:t>Titeltext</a:t>
            </a:r>
          </a:p>
        </p:txBody>
      </p:sp>
      <p:sp>
        <p:nvSpPr>
          <p:cNvPr id="24" name="Textebene 1…"/>
          <p:cNvSpPr txBox="1"/>
          <p:nvPr>
            <p:ph type="body" idx="1"/>
          </p:nvPr>
        </p:nvSpPr>
        <p:spPr>
          <a:xfrm>
            <a:off x="1270000" y="2768600"/>
            <a:ext cx="10464800" cy="5715000"/>
          </a:xfrm>
          <a:prstGeom prst="rect">
            <a:avLst/>
          </a:prstGeom>
        </p:spPr>
        <p:txBody>
          <a:bodyPr anchor="ctr"/>
          <a:lstStyle>
            <a:lvl1pPr marL="889000" marR="0" indent="-571500" defTabSz="584200">
              <a:spcBef>
                <a:spcPts val="2400"/>
              </a:spcBef>
              <a:buSzPct val="171000"/>
              <a:defRPr sz="4200">
                <a:solidFill>
                  <a:srgbClr val="FFFFFF"/>
                </a:solidFill>
                <a:uFillTx/>
                <a:latin typeface="+mn-lt"/>
                <a:ea typeface="+mn-ea"/>
                <a:cs typeface="+mn-cs"/>
                <a:sym typeface="Gill Sans"/>
              </a:defRPr>
            </a:lvl1pPr>
            <a:lvl2pPr marL="1333500" marR="0" indent="-571500" defTabSz="584200">
              <a:spcBef>
                <a:spcPts val="2400"/>
              </a:spcBef>
              <a:buSzPct val="171000"/>
              <a:buChar char="•"/>
              <a:defRPr sz="4200">
                <a:solidFill>
                  <a:srgbClr val="FFFFFF"/>
                </a:solidFill>
                <a:uFillTx/>
                <a:latin typeface="+mn-lt"/>
                <a:ea typeface="+mn-ea"/>
                <a:cs typeface="+mn-cs"/>
                <a:sym typeface="Gill Sans"/>
              </a:defRPr>
            </a:lvl2pPr>
            <a:lvl3pPr marL="1778000" marR="0" indent="-571500" defTabSz="584200">
              <a:spcBef>
                <a:spcPts val="2400"/>
              </a:spcBef>
              <a:buSzPct val="171000"/>
              <a:defRPr sz="4200">
                <a:solidFill>
                  <a:srgbClr val="FFFFFF"/>
                </a:solidFill>
                <a:uFillTx/>
                <a:latin typeface="+mn-lt"/>
                <a:ea typeface="+mn-ea"/>
                <a:cs typeface="+mn-cs"/>
                <a:sym typeface="Gill Sans"/>
              </a:defRPr>
            </a:lvl3pPr>
            <a:lvl4pPr marL="2222500" marR="0" indent="-571500" defTabSz="584200">
              <a:spcBef>
                <a:spcPts val="2400"/>
              </a:spcBef>
              <a:buSzPct val="171000"/>
              <a:buChar char="•"/>
              <a:defRPr sz="4200">
                <a:solidFill>
                  <a:srgbClr val="FFFFFF"/>
                </a:solidFill>
                <a:uFillTx/>
                <a:latin typeface="+mn-lt"/>
                <a:ea typeface="+mn-ea"/>
                <a:cs typeface="+mn-cs"/>
                <a:sym typeface="Gill Sans"/>
              </a:defRPr>
            </a:lvl4pPr>
            <a:lvl5pPr marL="2667000" marR="0" indent="-571500" defTabSz="584200">
              <a:spcBef>
                <a:spcPts val="2400"/>
              </a:spcBef>
              <a:buSzPct val="171000"/>
              <a:buChar char="•"/>
              <a:defRPr sz="4200">
                <a:solidFill>
                  <a:srgbClr val="FFFFFF"/>
                </a:solidFill>
                <a:uFillTx/>
                <a:latin typeface="+mn-lt"/>
                <a:ea typeface="+mn-ea"/>
                <a:cs typeface="+mn-cs"/>
                <a:sym typeface="Gill Sans"/>
              </a:defRPr>
            </a:lvl5pPr>
          </a:lstStyle>
          <a:p>
            <a:pPr/>
            <a:r>
              <a:t>Textebene 1</a:t>
            </a:r>
          </a:p>
          <a:p>
            <a:pPr lvl="1"/>
            <a:r>
              <a:t>Textebene 2</a:t>
            </a:r>
          </a:p>
          <a:p>
            <a:pPr lvl="2"/>
            <a:r>
              <a:t>Textebene 3</a:t>
            </a:r>
          </a:p>
          <a:p>
            <a:pPr lvl="3"/>
            <a:r>
              <a:t>Textebene 4</a:t>
            </a:r>
          </a:p>
          <a:p>
            <a:pPr lvl="4"/>
            <a:r>
              <a:t>Textebene 5</a:t>
            </a:r>
          </a:p>
        </p:txBody>
      </p:sp>
      <p:sp>
        <p:nvSpPr>
          <p:cNvPr id="25" name="Foliennummer"/>
          <p:cNvSpPr txBox="1"/>
          <p:nvPr>
            <p:ph type="sldNum" sz="quarter" idx="2"/>
          </p:nvPr>
        </p:nvSpPr>
        <p:spPr>
          <a:xfrm>
            <a:off x="6324600" y="9291320"/>
            <a:ext cx="342900" cy="335280"/>
          </a:xfrm>
          <a:prstGeom prst="rect">
            <a:avLst/>
          </a:prstGeom>
        </p:spPr>
        <p:txBody>
          <a:bodyPr anchor="b"/>
          <a:lstStyle>
            <a:lvl1pPr defTabSz="584200">
              <a:defRPr>
                <a:solidFill>
                  <a:srgbClr val="FFFFFF"/>
                </a:solidFill>
                <a:uFillTx/>
                <a:latin typeface="+mn-lt"/>
                <a:ea typeface="+mn-ea"/>
                <a:cs typeface="+mn-c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ere Präsentation">
    <p:spTree>
      <p:nvGrpSpPr>
        <p:cNvPr id="1" name=""/>
        <p:cNvGrpSpPr/>
        <p:nvPr/>
      </p:nvGrpSpPr>
      <p:grpSpPr>
        <a:xfrm>
          <a:off x="0" y="0"/>
          <a:ext cx="0" cy="0"/>
          <a:chOff x="0" y="0"/>
          <a:chExt cx="0" cy="0"/>
        </a:xfrm>
      </p:grpSpPr>
      <p:sp>
        <p:nvSpPr>
          <p:cNvPr id="32" name="Titeltext"/>
          <p:cNvSpPr txBox="1"/>
          <p:nvPr>
            <p:ph type="title"/>
          </p:nvPr>
        </p:nvSpPr>
        <p:spPr>
          <a:prstGeom prst="rect">
            <a:avLst/>
          </a:prstGeom>
        </p:spPr>
        <p:txBody>
          <a:bodyPr/>
          <a:lstStyle/>
          <a:p>
            <a:pPr/>
            <a:r>
              <a:t>Titeltext</a:t>
            </a:r>
          </a:p>
        </p:txBody>
      </p:sp>
      <p:sp>
        <p:nvSpPr>
          <p:cNvPr id="33" name="Textebene 1…"/>
          <p:cNvSpPr txBox="1"/>
          <p:nvPr>
            <p:ph type="body" idx="1"/>
          </p:nvPr>
        </p:nvSpPr>
        <p:spPr>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34"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image.png" descr="image.png"/>
          <p:cNvPicPr>
            <a:picLocks noChangeAspect="0"/>
          </p:cNvPicPr>
          <p:nvPr/>
        </p:nvPicPr>
        <p:blipFill>
          <a:blip r:embed="rId2">
            <a:extLst/>
          </a:blip>
          <a:stretch>
            <a:fillRect/>
          </a:stretch>
        </p:blipFill>
        <p:spPr>
          <a:xfrm>
            <a:off x="0" y="0"/>
            <a:ext cx="13004800" cy="927100"/>
          </a:xfrm>
          <a:prstGeom prst="rect">
            <a:avLst/>
          </a:prstGeom>
          <a:ln w="12700">
            <a:miter lim="400000"/>
          </a:ln>
        </p:spPr>
      </p:pic>
      <p:sp>
        <p:nvSpPr>
          <p:cNvPr id="3" name="Titeltext"/>
          <p:cNvSpPr txBox="1"/>
          <p:nvPr>
            <p:ph type="title"/>
          </p:nvPr>
        </p:nvSpPr>
        <p:spPr>
          <a:xfrm>
            <a:off x="647700" y="130951"/>
            <a:ext cx="11709400" cy="21448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Titeltext</a:t>
            </a:r>
          </a:p>
        </p:txBody>
      </p:sp>
      <p:sp>
        <p:nvSpPr>
          <p:cNvPr id="4" name="Textebene 1…"/>
          <p:cNvSpPr txBox="1"/>
          <p:nvPr>
            <p:ph type="body" idx="1"/>
          </p:nvPr>
        </p:nvSpPr>
        <p:spPr>
          <a:xfrm>
            <a:off x="647700" y="2273300"/>
            <a:ext cx="11709400" cy="7480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2pPr marL="783590" indent="-285750">
              <a:spcBef>
                <a:spcPts val="900"/>
              </a:spcBef>
              <a:buChar char="–"/>
              <a:defRPr sz="3800"/>
            </a:lvl2pPr>
            <a:lvl3pPr marL="1183639" indent="-228600">
              <a:spcBef>
                <a:spcPts val="700"/>
              </a:spcBef>
              <a:defRPr sz="3400"/>
            </a:lvl3pPr>
            <a:lvl4pPr marL="1640839" indent="-228600">
              <a:spcBef>
                <a:spcPts val="600"/>
              </a:spcBef>
              <a:buChar char="–"/>
              <a:defRPr sz="2800"/>
            </a:lvl4pPr>
            <a:lvl5pPr marL="2098039" indent="-228600">
              <a:spcBef>
                <a:spcPts val="600"/>
              </a:spcBef>
              <a:buChar char="»"/>
              <a:defRPr sz="2800"/>
            </a:lvl5pPr>
          </a:lstStyle>
          <a:p>
            <a:pPr/>
            <a:r>
              <a:t>Textebene 1</a:t>
            </a:r>
          </a:p>
          <a:p>
            <a:pPr lvl="1"/>
            <a:r>
              <a:t>Textebene 2</a:t>
            </a:r>
          </a:p>
          <a:p>
            <a:pPr lvl="2"/>
            <a:r>
              <a:t>Textebene 3</a:t>
            </a:r>
          </a:p>
          <a:p>
            <a:pPr lvl="3"/>
            <a:r>
              <a:t>Textebene 4</a:t>
            </a:r>
          </a:p>
          <a:p>
            <a:pPr lvl="4"/>
            <a:r>
              <a:t>Textebene 5</a:t>
            </a:r>
          </a:p>
        </p:txBody>
      </p:sp>
      <p:sp>
        <p:nvSpPr>
          <p:cNvPr id="5" name="Foliennummer"/>
          <p:cNvSpPr txBox="1"/>
          <p:nvPr>
            <p:ph type="sldNum" sz="quarter" idx="2"/>
          </p:nvPr>
        </p:nvSpPr>
        <p:spPr>
          <a:xfrm>
            <a:off x="10653047" y="8882098"/>
            <a:ext cx="368574" cy="360822"/>
          </a:xfrm>
          <a:prstGeom prst="rect">
            <a:avLst/>
          </a:prstGeom>
          <a:ln w="12700">
            <a:miter lim="400000"/>
          </a:ln>
        </p:spPr>
        <p:txBody>
          <a:bodyPr wrap="none" lIns="50800" tIns="50800" rIns="50800" bIns="50800">
            <a:spAutoFit/>
          </a:bodyPr>
          <a:lstStyle>
            <a:lvl1pPr defTabSz="825500">
              <a:defRPr sz="1800">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Lst>
  <p:transition xmlns:p14="http://schemas.microsoft.com/office/powerpoint/2010/main" spd="med" advClick="1"/>
  <p:txStyles>
    <p:titleStyle>
      <a:lvl1pPr marL="57799" marR="57799" indent="0" algn="ctr" defTabSz="1295400" latinLnBrk="0">
        <a:lnSpc>
          <a:spcPct val="100000"/>
        </a:lnSpc>
        <a:spcBef>
          <a:spcPts val="0"/>
        </a:spcBef>
        <a:spcAft>
          <a:spcPts val="0"/>
        </a:spcAft>
        <a:buClrTx/>
        <a:buSzTx/>
        <a:buFontTx/>
        <a:buNone/>
        <a:tabLst/>
        <a:defRPr b="0" baseline="0" cap="none" i="0" spc="0" strike="noStrike" sz="6200" u="none">
          <a:solidFill>
            <a:srgbClr val="000000"/>
          </a:solidFill>
          <a:uFill>
            <a:solidFill>
              <a:srgbClr val="000000"/>
            </a:solidFill>
          </a:uFill>
          <a:latin typeface="Arial"/>
          <a:ea typeface="Arial"/>
          <a:cs typeface="Arial"/>
          <a:sym typeface="Arial"/>
        </a:defRPr>
      </a:lvl1pPr>
      <a:lvl2pPr marL="57799" marR="57799" indent="0" algn="ctr" defTabSz="1295400" latinLnBrk="0">
        <a:lnSpc>
          <a:spcPct val="100000"/>
        </a:lnSpc>
        <a:spcBef>
          <a:spcPts val="0"/>
        </a:spcBef>
        <a:spcAft>
          <a:spcPts val="0"/>
        </a:spcAft>
        <a:buClrTx/>
        <a:buSzTx/>
        <a:buFontTx/>
        <a:buNone/>
        <a:tabLst/>
        <a:defRPr b="0" baseline="0" cap="none" i="0" spc="0" strike="noStrike" sz="6200" u="none">
          <a:solidFill>
            <a:srgbClr val="000000"/>
          </a:solidFill>
          <a:uFill>
            <a:solidFill>
              <a:srgbClr val="000000"/>
            </a:solidFill>
          </a:uFill>
          <a:latin typeface="Arial"/>
          <a:ea typeface="Arial"/>
          <a:cs typeface="Arial"/>
          <a:sym typeface="Arial"/>
        </a:defRPr>
      </a:lvl2pPr>
      <a:lvl3pPr marL="57799" marR="57799" indent="0" algn="ctr" defTabSz="1295400" latinLnBrk="0">
        <a:lnSpc>
          <a:spcPct val="100000"/>
        </a:lnSpc>
        <a:spcBef>
          <a:spcPts val="0"/>
        </a:spcBef>
        <a:spcAft>
          <a:spcPts val="0"/>
        </a:spcAft>
        <a:buClrTx/>
        <a:buSzTx/>
        <a:buFontTx/>
        <a:buNone/>
        <a:tabLst/>
        <a:defRPr b="0" baseline="0" cap="none" i="0" spc="0" strike="noStrike" sz="6200" u="none">
          <a:solidFill>
            <a:srgbClr val="000000"/>
          </a:solidFill>
          <a:uFill>
            <a:solidFill>
              <a:srgbClr val="000000"/>
            </a:solidFill>
          </a:uFill>
          <a:latin typeface="Arial"/>
          <a:ea typeface="Arial"/>
          <a:cs typeface="Arial"/>
          <a:sym typeface="Arial"/>
        </a:defRPr>
      </a:lvl3pPr>
      <a:lvl4pPr marL="57799" marR="57799" indent="0" algn="ctr" defTabSz="1295400" latinLnBrk="0">
        <a:lnSpc>
          <a:spcPct val="100000"/>
        </a:lnSpc>
        <a:spcBef>
          <a:spcPts val="0"/>
        </a:spcBef>
        <a:spcAft>
          <a:spcPts val="0"/>
        </a:spcAft>
        <a:buClrTx/>
        <a:buSzTx/>
        <a:buFontTx/>
        <a:buNone/>
        <a:tabLst/>
        <a:defRPr b="0" baseline="0" cap="none" i="0" spc="0" strike="noStrike" sz="6200" u="none">
          <a:solidFill>
            <a:srgbClr val="000000"/>
          </a:solidFill>
          <a:uFill>
            <a:solidFill>
              <a:srgbClr val="000000"/>
            </a:solidFill>
          </a:uFill>
          <a:latin typeface="Arial"/>
          <a:ea typeface="Arial"/>
          <a:cs typeface="Arial"/>
          <a:sym typeface="Arial"/>
        </a:defRPr>
      </a:lvl4pPr>
      <a:lvl5pPr marL="57799" marR="57799" indent="0" algn="ctr" defTabSz="1295400" latinLnBrk="0">
        <a:lnSpc>
          <a:spcPct val="100000"/>
        </a:lnSpc>
        <a:spcBef>
          <a:spcPts val="0"/>
        </a:spcBef>
        <a:spcAft>
          <a:spcPts val="0"/>
        </a:spcAft>
        <a:buClrTx/>
        <a:buSzTx/>
        <a:buFontTx/>
        <a:buNone/>
        <a:tabLst/>
        <a:defRPr b="0" baseline="0" cap="none" i="0" spc="0" strike="noStrike" sz="6200" u="none">
          <a:solidFill>
            <a:srgbClr val="000000"/>
          </a:solidFill>
          <a:uFill>
            <a:solidFill>
              <a:srgbClr val="000000"/>
            </a:solidFill>
          </a:uFill>
          <a:latin typeface="Arial"/>
          <a:ea typeface="Arial"/>
          <a:cs typeface="Arial"/>
          <a:sym typeface="Arial"/>
        </a:defRPr>
      </a:lvl5pPr>
      <a:lvl6pPr marL="57799" marR="57799" indent="0" algn="ctr" defTabSz="1295400" latinLnBrk="0">
        <a:lnSpc>
          <a:spcPct val="100000"/>
        </a:lnSpc>
        <a:spcBef>
          <a:spcPts val="0"/>
        </a:spcBef>
        <a:spcAft>
          <a:spcPts val="0"/>
        </a:spcAft>
        <a:buClrTx/>
        <a:buSzTx/>
        <a:buFontTx/>
        <a:buNone/>
        <a:tabLst/>
        <a:defRPr b="0" baseline="0" cap="none" i="0" spc="0" strike="noStrike" sz="6200" u="none">
          <a:solidFill>
            <a:srgbClr val="000000"/>
          </a:solidFill>
          <a:uFill>
            <a:solidFill>
              <a:srgbClr val="000000"/>
            </a:solidFill>
          </a:uFill>
          <a:latin typeface="Arial"/>
          <a:ea typeface="Arial"/>
          <a:cs typeface="Arial"/>
          <a:sym typeface="Arial"/>
        </a:defRPr>
      </a:lvl6pPr>
      <a:lvl7pPr marL="57799" marR="57799" indent="0" algn="ctr" defTabSz="1295400" latinLnBrk="0">
        <a:lnSpc>
          <a:spcPct val="100000"/>
        </a:lnSpc>
        <a:spcBef>
          <a:spcPts val="0"/>
        </a:spcBef>
        <a:spcAft>
          <a:spcPts val="0"/>
        </a:spcAft>
        <a:buClrTx/>
        <a:buSzTx/>
        <a:buFontTx/>
        <a:buNone/>
        <a:tabLst/>
        <a:defRPr b="0" baseline="0" cap="none" i="0" spc="0" strike="noStrike" sz="6200" u="none">
          <a:solidFill>
            <a:srgbClr val="000000"/>
          </a:solidFill>
          <a:uFill>
            <a:solidFill>
              <a:srgbClr val="000000"/>
            </a:solidFill>
          </a:uFill>
          <a:latin typeface="Arial"/>
          <a:ea typeface="Arial"/>
          <a:cs typeface="Arial"/>
          <a:sym typeface="Arial"/>
        </a:defRPr>
      </a:lvl7pPr>
      <a:lvl8pPr marL="57799" marR="57799" indent="0" algn="ctr" defTabSz="1295400" latinLnBrk="0">
        <a:lnSpc>
          <a:spcPct val="100000"/>
        </a:lnSpc>
        <a:spcBef>
          <a:spcPts val="0"/>
        </a:spcBef>
        <a:spcAft>
          <a:spcPts val="0"/>
        </a:spcAft>
        <a:buClrTx/>
        <a:buSzTx/>
        <a:buFontTx/>
        <a:buNone/>
        <a:tabLst/>
        <a:defRPr b="0" baseline="0" cap="none" i="0" spc="0" strike="noStrike" sz="6200" u="none">
          <a:solidFill>
            <a:srgbClr val="000000"/>
          </a:solidFill>
          <a:uFill>
            <a:solidFill>
              <a:srgbClr val="000000"/>
            </a:solidFill>
          </a:uFill>
          <a:latin typeface="Arial"/>
          <a:ea typeface="Arial"/>
          <a:cs typeface="Arial"/>
          <a:sym typeface="Arial"/>
        </a:defRPr>
      </a:lvl8pPr>
      <a:lvl9pPr marL="57799" marR="57799" indent="0" algn="ctr" defTabSz="1295400" latinLnBrk="0">
        <a:lnSpc>
          <a:spcPct val="100000"/>
        </a:lnSpc>
        <a:spcBef>
          <a:spcPts val="0"/>
        </a:spcBef>
        <a:spcAft>
          <a:spcPts val="0"/>
        </a:spcAft>
        <a:buClrTx/>
        <a:buSzTx/>
        <a:buFontTx/>
        <a:buNone/>
        <a:tabLst/>
        <a:defRPr b="0" baseline="0" cap="none" i="0" spc="0" strike="noStrike" sz="6200" u="none">
          <a:solidFill>
            <a:srgbClr val="000000"/>
          </a:solidFill>
          <a:uFill>
            <a:solidFill>
              <a:srgbClr val="000000"/>
            </a:solidFill>
          </a:uFill>
          <a:latin typeface="Arial"/>
          <a:ea typeface="Arial"/>
          <a:cs typeface="Arial"/>
          <a:sym typeface="Arial"/>
        </a:defRPr>
      </a:lvl9pPr>
    </p:titleStyle>
    <p:bodyStyle>
      <a:lvl1pPr marL="383540" marR="57799" indent="-342900" algn="l" defTabSz="1295400" latinLnBrk="0">
        <a:lnSpc>
          <a:spcPct val="100000"/>
        </a:lnSpc>
        <a:spcBef>
          <a:spcPts val="1000"/>
        </a:spcBef>
        <a:spcAft>
          <a:spcPts val="0"/>
        </a:spcAft>
        <a:buClrTx/>
        <a:buSzPct val="100000"/>
        <a:buFontTx/>
        <a:buChar char="•"/>
        <a:tabLst/>
        <a:defRPr b="0" baseline="0" cap="none" i="0" spc="0" strike="noStrike" sz="4400" u="none">
          <a:solidFill>
            <a:srgbClr val="000000"/>
          </a:solidFill>
          <a:uFill>
            <a:solidFill>
              <a:srgbClr val="000000"/>
            </a:solidFill>
          </a:uFill>
          <a:latin typeface="Arial"/>
          <a:ea typeface="Arial"/>
          <a:cs typeface="Arial"/>
          <a:sym typeface="Arial"/>
        </a:defRPr>
      </a:lvl1pPr>
      <a:lvl2pPr marL="828708" marR="57799" indent="-330868" algn="l" defTabSz="1295400" latinLnBrk="0">
        <a:lnSpc>
          <a:spcPct val="100000"/>
        </a:lnSpc>
        <a:spcBef>
          <a:spcPts val="1000"/>
        </a:spcBef>
        <a:spcAft>
          <a:spcPts val="0"/>
        </a:spcAft>
        <a:buClrTx/>
        <a:buSzPct val="100000"/>
        <a:buFontTx/>
        <a:buChar char="•"/>
        <a:tabLst/>
        <a:defRPr b="0" baseline="0" cap="none" i="0" spc="0" strike="noStrike" sz="4400" u="none">
          <a:solidFill>
            <a:srgbClr val="000000"/>
          </a:solidFill>
          <a:uFill>
            <a:solidFill>
              <a:srgbClr val="000000"/>
            </a:solidFill>
          </a:uFill>
          <a:latin typeface="Arial"/>
          <a:ea typeface="Arial"/>
          <a:cs typeface="Arial"/>
          <a:sym typeface="Arial"/>
        </a:defRPr>
      </a:lvl2pPr>
      <a:lvl3pPr marL="1250875" marR="57799" indent="-295835" algn="l" defTabSz="1295400" latinLnBrk="0">
        <a:lnSpc>
          <a:spcPct val="100000"/>
        </a:lnSpc>
        <a:spcBef>
          <a:spcPts val="1000"/>
        </a:spcBef>
        <a:spcAft>
          <a:spcPts val="0"/>
        </a:spcAft>
        <a:buClrTx/>
        <a:buSzPct val="100000"/>
        <a:buFontTx/>
        <a:buChar char="•"/>
        <a:tabLst/>
        <a:defRPr b="0" baseline="0" cap="none" i="0" spc="0" strike="noStrike" sz="4400" u="none">
          <a:solidFill>
            <a:srgbClr val="000000"/>
          </a:solidFill>
          <a:uFill>
            <a:solidFill>
              <a:srgbClr val="000000"/>
            </a:solidFill>
          </a:uFill>
          <a:latin typeface="Arial"/>
          <a:ea typeface="Arial"/>
          <a:cs typeface="Arial"/>
          <a:sym typeface="Arial"/>
        </a:defRPr>
      </a:lvl3pPr>
      <a:lvl4pPr marL="1771468" marR="57799" indent="-359228" algn="l" defTabSz="1295400" latinLnBrk="0">
        <a:lnSpc>
          <a:spcPct val="100000"/>
        </a:lnSpc>
        <a:spcBef>
          <a:spcPts val="1000"/>
        </a:spcBef>
        <a:spcAft>
          <a:spcPts val="0"/>
        </a:spcAft>
        <a:buClrTx/>
        <a:buSzPct val="100000"/>
        <a:buFontTx/>
        <a:buChar char="•"/>
        <a:tabLst/>
        <a:defRPr b="0" baseline="0" cap="none" i="0" spc="0" strike="noStrike" sz="4400" u="none">
          <a:solidFill>
            <a:srgbClr val="000000"/>
          </a:solidFill>
          <a:uFill>
            <a:solidFill>
              <a:srgbClr val="000000"/>
            </a:solidFill>
          </a:uFill>
          <a:latin typeface="Arial"/>
          <a:ea typeface="Arial"/>
          <a:cs typeface="Arial"/>
          <a:sym typeface="Arial"/>
        </a:defRPr>
      </a:lvl4pPr>
      <a:lvl5pPr marL="2228668" marR="57799" indent="-359228" algn="l" defTabSz="1295400" latinLnBrk="0">
        <a:lnSpc>
          <a:spcPct val="100000"/>
        </a:lnSpc>
        <a:spcBef>
          <a:spcPts val="1000"/>
        </a:spcBef>
        <a:spcAft>
          <a:spcPts val="0"/>
        </a:spcAft>
        <a:buClrTx/>
        <a:buSzPct val="100000"/>
        <a:buFontTx/>
        <a:buChar char="•"/>
        <a:tabLst/>
        <a:defRPr b="0" baseline="0" cap="none" i="0" spc="0" strike="noStrike" sz="4400" u="none">
          <a:solidFill>
            <a:srgbClr val="000000"/>
          </a:solidFill>
          <a:uFill>
            <a:solidFill>
              <a:srgbClr val="000000"/>
            </a:solidFill>
          </a:uFill>
          <a:latin typeface="Arial"/>
          <a:ea typeface="Arial"/>
          <a:cs typeface="Arial"/>
          <a:sym typeface="Arial"/>
        </a:defRPr>
      </a:lvl5pPr>
      <a:lvl6pPr marL="2228668" marR="57799" indent="-359228" algn="l" defTabSz="1295400" latinLnBrk="0">
        <a:lnSpc>
          <a:spcPct val="100000"/>
        </a:lnSpc>
        <a:spcBef>
          <a:spcPts val="1000"/>
        </a:spcBef>
        <a:spcAft>
          <a:spcPts val="0"/>
        </a:spcAft>
        <a:buClrTx/>
        <a:buSzPct val="100000"/>
        <a:buFontTx/>
        <a:buChar char="•"/>
        <a:tabLst/>
        <a:defRPr b="0" baseline="0" cap="none" i="0" spc="0" strike="noStrike" sz="4400" u="none">
          <a:solidFill>
            <a:srgbClr val="000000"/>
          </a:solidFill>
          <a:uFill>
            <a:solidFill>
              <a:srgbClr val="000000"/>
            </a:solidFill>
          </a:uFill>
          <a:latin typeface="Arial"/>
          <a:ea typeface="Arial"/>
          <a:cs typeface="Arial"/>
          <a:sym typeface="Arial"/>
        </a:defRPr>
      </a:lvl6pPr>
      <a:lvl7pPr marL="2228668" marR="57799" indent="-359228" algn="l" defTabSz="1295400" latinLnBrk="0">
        <a:lnSpc>
          <a:spcPct val="100000"/>
        </a:lnSpc>
        <a:spcBef>
          <a:spcPts val="1000"/>
        </a:spcBef>
        <a:spcAft>
          <a:spcPts val="0"/>
        </a:spcAft>
        <a:buClrTx/>
        <a:buSzPct val="100000"/>
        <a:buFontTx/>
        <a:buChar char="•"/>
        <a:tabLst/>
        <a:defRPr b="0" baseline="0" cap="none" i="0" spc="0" strike="noStrike" sz="4400" u="none">
          <a:solidFill>
            <a:srgbClr val="000000"/>
          </a:solidFill>
          <a:uFill>
            <a:solidFill>
              <a:srgbClr val="000000"/>
            </a:solidFill>
          </a:uFill>
          <a:latin typeface="Arial"/>
          <a:ea typeface="Arial"/>
          <a:cs typeface="Arial"/>
          <a:sym typeface="Arial"/>
        </a:defRPr>
      </a:lvl7pPr>
      <a:lvl8pPr marL="2228668" marR="57799" indent="-359228" algn="l" defTabSz="1295400" latinLnBrk="0">
        <a:lnSpc>
          <a:spcPct val="100000"/>
        </a:lnSpc>
        <a:spcBef>
          <a:spcPts val="1000"/>
        </a:spcBef>
        <a:spcAft>
          <a:spcPts val="0"/>
        </a:spcAft>
        <a:buClrTx/>
        <a:buSzPct val="100000"/>
        <a:buFontTx/>
        <a:buChar char="•"/>
        <a:tabLst/>
        <a:defRPr b="0" baseline="0" cap="none" i="0" spc="0" strike="noStrike" sz="4400" u="none">
          <a:solidFill>
            <a:srgbClr val="000000"/>
          </a:solidFill>
          <a:uFill>
            <a:solidFill>
              <a:srgbClr val="000000"/>
            </a:solidFill>
          </a:uFill>
          <a:latin typeface="Arial"/>
          <a:ea typeface="Arial"/>
          <a:cs typeface="Arial"/>
          <a:sym typeface="Arial"/>
        </a:defRPr>
      </a:lvl8pPr>
      <a:lvl9pPr marL="2228668" marR="57799" indent="-359228" algn="l" defTabSz="1295400" latinLnBrk="0">
        <a:lnSpc>
          <a:spcPct val="100000"/>
        </a:lnSpc>
        <a:spcBef>
          <a:spcPts val="1000"/>
        </a:spcBef>
        <a:spcAft>
          <a:spcPts val="0"/>
        </a:spcAft>
        <a:buClrTx/>
        <a:buSzPct val="100000"/>
        <a:buFontTx/>
        <a:buChar char="•"/>
        <a:tabLst/>
        <a:defRPr b="0" baseline="0" cap="none" i="0" spc="0" strike="noStrike" sz="4400" u="none">
          <a:solidFill>
            <a:srgbClr val="000000"/>
          </a:solidFill>
          <a:uFill>
            <a:solidFill>
              <a:srgbClr val="000000"/>
            </a:solidFill>
          </a:uFill>
          <a:latin typeface="Arial"/>
          <a:ea typeface="Arial"/>
          <a:cs typeface="Arial"/>
          <a:sym typeface="Arial"/>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1800" u="none">
          <a:solidFill>
            <a:schemeClr val="tx1"/>
          </a:solidFill>
          <a:uFill>
            <a:solidFill>
              <a:srgbClr val="000000"/>
            </a:solidFill>
          </a:uFill>
          <a:latin typeface="+mn-lt"/>
          <a:ea typeface="+mn-ea"/>
          <a:cs typeface="+mn-cs"/>
          <a:sym typeface="Arial"/>
        </a:defRPr>
      </a:lvl1pPr>
      <a:lvl2pPr marL="0" marR="0" indent="0" algn="ctr" defTabSz="825500" latinLnBrk="0">
        <a:lnSpc>
          <a:spcPct val="100000"/>
        </a:lnSpc>
        <a:spcBef>
          <a:spcPts val="0"/>
        </a:spcBef>
        <a:spcAft>
          <a:spcPts val="0"/>
        </a:spcAft>
        <a:buClrTx/>
        <a:buSzTx/>
        <a:buFontTx/>
        <a:buNone/>
        <a:tabLst/>
        <a:defRPr b="0" baseline="0" cap="none" i="0" spc="0" strike="noStrike" sz="1800" u="none">
          <a:solidFill>
            <a:schemeClr val="tx1"/>
          </a:solidFill>
          <a:uFill>
            <a:solidFill>
              <a:srgbClr val="000000"/>
            </a:solidFill>
          </a:uFill>
          <a:latin typeface="+mn-lt"/>
          <a:ea typeface="+mn-ea"/>
          <a:cs typeface="+mn-cs"/>
          <a:sym typeface="Arial"/>
        </a:defRPr>
      </a:lvl2pPr>
      <a:lvl3pPr marL="0" marR="0" indent="0" algn="ctr" defTabSz="825500" latinLnBrk="0">
        <a:lnSpc>
          <a:spcPct val="100000"/>
        </a:lnSpc>
        <a:spcBef>
          <a:spcPts val="0"/>
        </a:spcBef>
        <a:spcAft>
          <a:spcPts val="0"/>
        </a:spcAft>
        <a:buClrTx/>
        <a:buSzTx/>
        <a:buFontTx/>
        <a:buNone/>
        <a:tabLst/>
        <a:defRPr b="0" baseline="0" cap="none" i="0" spc="0" strike="noStrike" sz="1800" u="none">
          <a:solidFill>
            <a:schemeClr val="tx1"/>
          </a:solidFill>
          <a:uFill>
            <a:solidFill>
              <a:srgbClr val="000000"/>
            </a:solidFill>
          </a:uFill>
          <a:latin typeface="+mn-lt"/>
          <a:ea typeface="+mn-ea"/>
          <a:cs typeface="+mn-cs"/>
          <a:sym typeface="Arial"/>
        </a:defRPr>
      </a:lvl3pPr>
      <a:lvl4pPr marL="0" marR="0" indent="0" algn="ctr" defTabSz="825500" latinLnBrk="0">
        <a:lnSpc>
          <a:spcPct val="100000"/>
        </a:lnSpc>
        <a:spcBef>
          <a:spcPts val="0"/>
        </a:spcBef>
        <a:spcAft>
          <a:spcPts val="0"/>
        </a:spcAft>
        <a:buClrTx/>
        <a:buSzTx/>
        <a:buFontTx/>
        <a:buNone/>
        <a:tabLst/>
        <a:defRPr b="0" baseline="0" cap="none" i="0" spc="0" strike="noStrike" sz="1800" u="none">
          <a:solidFill>
            <a:schemeClr val="tx1"/>
          </a:solidFill>
          <a:uFill>
            <a:solidFill>
              <a:srgbClr val="000000"/>
            </a:solidFill>
          </a:uFill>
          <a:latin typeface="+mn-lt"/>
          <a:ea typeface="+mn-ea"/>
          <a:cs typeface="+mn-cs"/>
          <a:sym typeface="Arial"/>
        </a:defRPr>
      </a:lvl4pPr>
      <a:lvl5pPr marL="0" marR="0" indent="0" algn="ctr" defTabSz="825500" latinLnBrk="0">
        <a:lnSpc>
          <a:spcPct val="100000"/>
        </a:lnSpc>
        <a:spcBef>
          <a:spcPts val="0"/>
        </a:spcBef>
        <a:spcAft>
          <a:spcPts val="0"/>
        </a:spcAft>
        <a:buClrTx/>
        <a:buSzTx/>
        <a:buFontTx/>
        <a:buNone/>
        <a:tabLst/>
        <a:defRPr b="0" baseline="0" cap="none" i="0" spc="0" strike="noStrike" sz="1800" u="none">
          <a:solidFill>
            <a:schemeClr val="tx1"/>
          </a:solidFill>
          <a:uFill>
            <a:solidFill>
              <a:srgbClr val="000000"/>
            </a:solidFill>
          </a:uFill>
          <a:latin typeface="+mn-lt"/>
          <a:ea typeface="+mn-ea"/>
          <a:cs typeface="+mn-cs"/>
          <a:sym typeface="Arial"/>
        </a:defRPr>
      </a:lvl5pPr>
      <a:lvl6pPr marL="0" marR="0" indent="0" algn="ctr" defTabSz="825500" latinLnBrk="0">
        <a:lnSpc>
          <a:spcPct val="100000"/>
        </a:lnSpc>
        <a:spcBef>
          <a:spcPts val="0"/>
        </a:spcBef>
        <a:spcAft>
          <a:spcPts val="0"/>
        </a:spcAft>
        <a:buClrTx/>
        <a:buSzTx/>
        <a:buFontTx/>
        <a:buNone/>
        <a:tabLst/>
        <a:defRPr b="0" baseline="0" cap="none" i="0" spc="0" strike="noStrike" sz="1800" u="none">
          <a:solidFill>
            <a:schemeClr val="tx1"/>
          </a:solidFill>
          <a:uFill>
            <a:solidFill>
              <a:srgbClr val="000000"/>
            </a:solidFill>
          </a:uFill>
          <a:latin typeface="+mn-lt"/>
          <a:ea typeface="+mn-ea"/>
          <a:cs typeface="+mn-cs"/>
          <a:sym typeface="Arial"/>
        </a:defRPr>
      </a:lvl6pPr>
      <a:lvl7pPr marL="0" marR="0" indent="0" algn="ctr" defTabSz="825500" latinLnBrk="0">
        <a:lnSpc>
          <a:spcPct val="100000"/>
        </a:lnSpc>
        <a:spcBef>
          <a:spcPts val="0"/>
        </a:spcBef>
        <a:spcAft>
          <a:spcPts val="0"/>
        </a:spcAft>
        <a:buClrTx/>
        <a:buSzTx/>
        <a:buFontTx/>
        <a:buNone/>
        <a:tabLst/>
        <a:defRPr b="0" baseline="0" cap="none" i="0" spc="0" strike="noStrike" sz="1800" u="none">
          <a:solidFill>
            <a:schemeClr val="tx1"/>
          </a:solidFill>
          <a:uFill>
            <a:solidFill>
              <a:srgbClr val="000000"/>
            </a:solidFill>
          </a:uFill>
          <a:latin typeface="+mn-lt"/>
          <a:ea typeface="+mn-ea"/>
          <a:cs typeface="+mn-cs"/>
          <a:sym typeface="Arial"/>
        </a:defRPr>
      </a:lvl7pPr>
      <a:lvl8pPr marL="0" marR="0" indent="0" algn="ctr" defTabSz="825500" latinLnBrk="0">
        <a:lnSpc>
          <a:spcPct val="100000"/>
        </a:lnSpc>
        <a:spcBef>
          <a:spcPts val="0"/>
        </a:spcBef>
        <a:spcAft>
          <a:spcPts val="0"/>
        </a:spcAft>
        <a:buClrTx/>
        <a:buSzTx/>
        <a:buFontTx/>
        <a:buNone/>
        <a:tabLst/>
        <a:defRPr b="0" baseline="0" cap="none" i="0" spc="0" strike="noStrike" sz="1800" u="none">
          <a:solidFill>
            <a:schemeClr val="tx1"/>
          </a:solidFill>
          <a:uFill>
            <a:solidFill>
              <a:srgbClr val="000000"/>
            </a:solidFill>
          </a:uFill>
          <a:latin typeface="+mn-lt"/>
          <a:ea typeface="+mn-ea"/>
          <a:cs typeface="+mn-cs"/>
          <a:sym typeface="Arial"/>
        </a:defRPr>
      </a:lvl8pPr>
      <a:lvl9pPr marL="0" marR="0" indent="0" algn="ctr" defTabSz="825500" latinLnBrk="0">
        <a:lnSpc>
          <a:spcPct val="100000"/>
        </a:lnSpc>
        <a:spcBef>
          <a:spcPts val="0"/>
        </a:spcBef>
        <a:spcAft>
          <a:spcPts val="0"/>
        </a:spcAft>
        <a:buClrTx/>
        <a:buSzTx/>
        <a:buFontTx/>
        <a:buNone/>
        <a:tabLst/>
        <a:defRPr b="0" baseline="0" cap="none" i="0" spc="0" strike="noStrike" sz="1800" u="none">
          <a:solidFill>
            <a:schemeClr val="tx1"/>
          </a:solidFill>
          <a:uFill>
            <a:solidFill>
              <a:srgbClr val="000000"/>
            </a:solidFill>
          </a:uFill>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hyperlink" Target="http://www.bag.admin.ch/themen/chemikalien/00531/00533/06009/index.html?lang=de" TargetMode="Externa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gischem.de/ghs" TargetMode="Externa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Relationship Id="rId3" Type="http://schemas.openxmlformats.org/officeDocument/2006/relationships/hyperlink" Target="http://www.chem-page.de/index.php?option=com_content&amp;view=article&amp;id=2603&amp;Itemid=201&amp;limitstart=13" TargetMode="Externa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tif"/><Relationship Id="rId3" Type="http://schemas.openxmlformats.org/officeDocument/2006/relationships/hyperlink" Target="http://www.chem-page.de/index.php?option=com_content&amp;view=article&amp;id=2603&amp;Itemid=201&amp;limitstart=16" TargetMode="Externa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igs.kanti-baden.ch"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tif"/><Relationship Id="rId3" Type="http://schemas.openxmlformats.org/officeDocument/2006/relationships/image" Target="../media/image14.png"/><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image" Target="../media/image9.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 Id="rId3" Type="http://schemas.openxmlformats.org/officeDocument/2006/relationships/image" Target="../media/image15.png"/><Relationship Id="rId4" Type="http://schemas.openxmlformats.org/officeDocument/2006/relationships/image" Target="../media/image8.jpeg"/><Relationship Id="rId5" Type="http://schemas.openxmlformats.org/officeDocument/2006/relationships/image" Target="../media/image1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13.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tif"/><Relationship Id="rId3" Type="http://schemas.openxmlformats.org/officeDocument/2006/relationships/image" Target="../media/image2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tif"/><Relationship Id="rId3" Type="http://schemas.openxmlformats.org/officeDocument/2006/relationships/image" Target="../media/image14.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tif"/><Relationship Id="rId3" Type="http://schemas.openxmlformats.org/officeDocument/2006/relationships/image" Target="../media/image16.tif"/><Relationship Id="rId4" Type="http://schemas.openxmlformats.org/officeDocument/2006/relationships/image" Target="../media/image17.tif"/><Relationship Id="rId5" Type="http://schemas.openxmlformats.org/officeDocument/2006/relationships/image" Target="../media/image18.tif"/><Relationship Id="rId6" Type="http://schemas.openxmlformats.org/officeDocument/2006/relationships/image" Target="../media/image19.tif"/><Relationship Id="rId7" Type="http://schemas.openxmlformats.org/officeDocument/2006/relationships/image" Target="../media/image20.t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 name="Chemiepraktikum"/>
          <p:cNvSpPr txBox="1"/>
          <p:nvPr>
            <p:ph type="title"/>
          </p:nvPr>
        </p:nvSpPr>
        <p:spPr>
          <a:xfrm>
            <a:off x="0" y="279400"/>
            <a:ext cx="13030200" cy="1803400"/>
          </a:xfrm>
          <a:prstGeom prst="rect">
            <a:avLst/>
          </a:prstGeom>
        </p:spPr>
        <p:txBody>
          <a:bodyPr/>
          <a:lstStyle>
            <a:lvl1pPr>
              <a:defRPr sz="4800"/>
            </a:lvl1pPr>
          </a:lstStyle>
          <a:p>
            <a:pPr/>
            <a:r>
              <a:t>Chemiepraktikum</a:t>
            </a:r>
          </a:p>
        </p:txBody>
      </p:sp>
      <p:pic>
        <p:nvPicPr>
          <p:cNvPr id="44" name="IMG_0625.jpg" descr="IMG_0625.jpg"/>
          <p:cNvPicPr>
            <a:picLocks noChangeAspect="1"/>
          </p:cNvPicPr>
          <p:nvPr/>
        </p:nvPicPr>
        <p:blipFill>
          <a:blip r:embed="rId2">
            <a:extLst/>
          </a:blip>
          <a:stretch>
            <a:fillRect/>
          </a:stretch>
        </p:blipFill>
        <p:spPr>
          <a:xfrm>
            <a:off x="4450135" y="3646587"/>
            <a:ext cx="4102101" cy="5468131"/>
          </a:xfrm>
          <a:prstGeom prst="rect">
            <a:avLst/>
          </a:prstGeom>
          <a:ln w="25400">
            <a:solidFill>
              <a:srgbClr val="000000"/>
            </a:solidFill>
            <a:miter lim="400000"/>
          </a:ln>
          <a:effectLst>
            <a:outerShdw sx="100000" sy="100000" kx="0" ky="0" algn="b" rotWithShape="0" blurRad="127000" dist="127000" dir="2700000">
              <a:srgbClr val="000000">
                <a:alpha val="75000"/>
              </a:srgbClr>
            </a:outerShdw>
            <a:reflection blurRad="0" stA="0" stPos="0" endA="0" endPos="40000" dist="0" dir="5400000" fadeDir="5400000" sx="100000" sy="-100000" kx="0" ky="0" algn="bl" rotWithShape="0"/>
          </a:effectLst>
        </p:spPr>
      </p:pic>
      <p:pic>
        <p:nvPicPr>
          <p:cNvPr id="45" name="droppedImage.tiff" descr="droppedImage.tiff"/>
          <p:cNvPicPr>
            <a:picLocks noChangeAspect="1"/>
          </p:cNvPicPr>
          <p:nvPr/>
        </p:nvPicPr>
        <p:blipFill>
          <a:blip r:embed="rId3">
            <a:extLst/>
          </a:blip>
          <a:stretch>
            <a:fillRect/>
          </a:stretch>
        </p:blipFill>
        <p:spPr>
          <a:xfrm>
            <a:off x="2374900" y="2946400"/>
            <a:ext cx="8242300" cy="6178844"/>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 name="Gesundheitsgefahren"/>
          <p:cNvSpPr txBox="1"/>
          <p:nvPr>
            <p:ph type="title"/>
          </p:nvPr>
        </p:nvSpPr>
        <p:spPr>
          <a:prstGeom prst="rect">
            <a:avLst/>
          </a:prstGeom>
        </p:spPr>
        <p:txBody>
          <a:bodyPr/>
          <a:lstStyle/>
          <a:p>
            <a:pPr/>
            <a:r>
              <a:t>Gesundheitsgefahren</a:t>
            </a:r>
          </a:p>
        </p:txBody>
      </p:sp>
      <p:pic>
        <p:nvPicPr>
          <p:cNvPr id="73" name="droppedImage.pdf" descr="droppedImage.pdf"/>
          <p:cNvPicPr>
            <a:picLocks noChangeAspect="1"/>
          </p:cNvPicPr>
          <p:nvPr/>
        </p:nvPicPr>
        <p:blipFill>
          <a:blip r:embed="rId2">
            <a:extLst/>
          </a:blip>
          <a:stretch>
            <a:fillRect/>
          </a:stretch>
        </p:blipFill>
        <p:spPr>
          <a:xfrm>
            <a:off x="1006719" y="1943100"/>
            <a:ext cx="10991362" cy="703580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fast"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75" name="Gesundheitsgefahren"/>
          <p:cNvSpPr txBox="1"/>
          <p:nvPr>
            <p:ph type="title"/>
          </p:nvPr>
        </p:nvSpPr>
        <p:spPr>
          <a:prstGeom prst="rect">
            <a:avLst/>
          </a:prstGeom>
        </p:spPr>
        <p:txBody>
          <a:bodyPr/>
          <a:lstStyle/>
          <a:p>
            <a:pPr/>
            <a:r>
              <a:t>Gesundheitsgefahren</a:t>
            </a:r>
          </a:p>
        </p:txBody>
      </p:sp>
      <p:pic>
        <p:nvPicPr>
          <p:cNvPr id="76" name="droppedImage.pdf" descr="droppedImage.pdf"/>
          <p:cNvPicPr>
            <a:picLocks noChangeAspect="1"/>
          </p:cNvPicPr>
          <p:nvPr/>
        </p:nvPicPr>
        <p:blipFill>
          <a:blip r:embed="rId2">
            <a:extLst/>
          </a:blip>
          <a:stretch>
            <a:fillRect/>
          </a:stretch>
        </p:blipFill>
        <p:spPr>
          <a:xfrm>
            <a:off x="1422400" y="2070100"/>
            <a:ext cx="10163305" cy="650240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fast"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 name="Umweltgefahr"/>
          <p:cNvSpPr txBox="1"/>
          <p:nvPr>
            <p:ph type="title"/>
          </p:nvPr>
        </p:nvSpPr>
        <p:spPr>
          <a:prstGeom prst="rect">
            <a:avLst/>
          </a:prstGeom>
        </p:spPr>
        <p:txBody>
          <a:bodyPr/>
          <a:lstStyle/>
          <a:p>
            <a:pPr/>
            <a:r>
              <a:t>Umweltgefahr</a:t>
            </a:r>
          </a:p>
        </p:txBody>
      </p:sp>
      <p:pic>
        <p:nvPicPr>
          <p:cNvPr id="79" name="droppedImage.pdf" descr="droppedImage.pdf"/>
          <p:cNvPicPr>
            <a:picLocks noChangeAspect="1"/>
          </p:cNvPicPr>
          <p:nvPr/>
        </p:nvPicPr>
        <p:blipFill>
          <a:blip r:embed="rId2">
            <a:extLst/>
          </a:blip>
          <a:stretch>
            <a:fillRect/>
          </a:stretch>
        </p:blipFill>
        <p:spPr>
          <a:xfrm>
            <a:off x="2819400" y="2235200"/>
            <a:ext cx="7353300" cy="638810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fast"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1" name="Übergangsfristen"/>
          <p:cNvSpPr txBox="1"/>
          <p:nvPr>
            <p:ph type="title"/>
          </p:nvPr>
        </p:nvSpPr>
        <p:spPr>
          <a:prstGeom prst="rect">
            <a:avLst/>
          </a:prstGeom>
        </p:spPr>
        <p:txBody>
          <a:bodyPr/>
          <a:lstStyle/>
          <a:p>
            <a:pPr/>
            <a:r>
              <a:t>Übergangsfristen</a:t>
            </a:r>
          </a:p>
        </p:txBody>
      </p:sp>
      <p:pic>
        <p:nvPicPr>
          <p:cNvPr id="82" name="droppedImage.pdf" descr="droppedImage.pdf"/>
          <p:cNvPicPr>
            <a:picLocks noChangeAspect="1"/>
          </p:cNvPicPr>
          <p:nvPr/>
        </p:nvPicPr>
        <p:blipFill>
          <a:blip r:embed="rId2">
            <a:extLst/>
          </a:blip>
          <a:stretch>
            <a:fillRect/>
          </a:stretch>
        </p:blipFill>
        <p:spPr>
          <a:xfrm>
            <a:off x="685800" y="3491739"/>
            <a:ext cx="11620500" cy="2452622"/>
          </a:xfrm>
          <a:prstGeom prst="rect">
            <a:avLst/>
          </a:prstGeom>
          <a:ln w="12700">
            <a:miter lim="400000"/>
          </a:ln>
          <a:effectLst>
            <a:outerShdw sx="100000" sy="100000" kx="0" ky="0" algn="b" rotWithShape="0" blurRad="127000" dist="76200" dir="2700000">
              <a:srgbClr val="000000">
                <a:alpha val="75000"/>
              </a:srgbClr>
            </a:outerShdw>
          </a:effectLst>
        </p:spPr>
      </p:pic>
      <p:sp>
        <p:nvSpPr>
          <p:cNvPr id="83" name="Quelle:…"/>
          <p:cNvSpPr txBox="1"/>
          <p:nvPr/>
        </p:nvSpPr>
        <p:spPr>
          <a:xfrm>
            <a:off x="242422" y="6953250"/>
            <a:ext cx="11950701"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t>Quelle:</a:t>
            </a:r>
          </a:p>
          <a:p>
            <a:pPr>
              <a:defRPr sz="2400"/>
            </a:pPr>
            <a:r>
              <a:rPr u="sng">
                <a:hlinkClick r:id="rId3" invalidUrl="" action="" tgtFrame="" tooltip="" history="1" highlightClick="0" endSnd="0"/>
              </a:rPr>
              <a:t>http://www.bag.admin.ch/themen/chemikalien/00531/00533/06009/index.html?lang=de</a:t>
            </a:r>
          </a:p>
        </p:txBody>
      </p:sp>
    </p:spTree>
  </p:cSld>
  <p:clrMapOvr>
    <a:masterClrMapping/>
  </p:clrMapOvr>
  <p:transition xmlns:p14="http://schemas.microsoft.com/office/powerpoint/2010/main" spd="fast"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5" name="GHS-Konverter"/>
          <p:cNvSpPr txBox="1"/>
          <p:nvPr>
            <p:ph type="title"/>
          </p:nvPr>
        </p:nvSpPr>
        <p:spPr>
          <a:prstGeom prst="rect">
            <a:avLst/>
          </a:prstGeom>
        </p:spPr>
        <p:txBody>
          <a:bodyPr/>
          <a:lstStyle/>
          <a:p>
            <a:pPr/>
            <a:r>
              <a:t>GHS-Konverter</a:t>
            </a:r>
          </a:p>
        </p:txBody>
      </p:sp>
      <p:sp>
        <p:nvSpPr>
          <p:cNvPr id="86" name="http://www.gischem.de/ghs"/>
          <p:cNvSpPr txBox="1"/>
          <p:nvPr/>
        </p:nvSpPr>
        <p:spPr>
          <a:xfrm>
            <a:off x="3373238" y="4508500"/>
            <a:ext cx="6247868"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2" invalidUrl="" action="" tgtFrame="" tooltip="" history="1" highlightClick="0" endSnd="0"/>
              </a:defRPr>
            </a:lvl1pPr>
          </a:lstStyle>
          <a:p>
            <a:pPr>
              <a:defRPr u="none"/>
            </a:pPr>
            <a:r>
              <a:rPr u="sng">
                <a:hlinkClick r:id="rId2" invalidUrl="" action="" tgtFrame="" tooltip="" history="1" highlightClick="0" endSnd="0"/>
              </a:rPr>
              <a:t>http://www.gischem.de/ghs</a:t>
            </a:r>
          </a:p>
        </p:txBody>
      </p:sp>
    </p:spTree>
  </p:cSld>
  <p:clrMapOvr>
    <a:masterClrMapping/>
  </p:clrMapOvr>
  <p:transition xmlns:p14="http://schemas.microsoft.com/office/powerpoint/2010/main" spd="fast"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8" name="Altes Chemikalienrecht: R-Sätze (Risk - Gefahrensätze)"/>
          <p:cNvSpPr txBox="1"/>
          <p:nvPr>
            <p:ph type="title"/>
          </p:nvPr>
        </p:nvSpPr>
        <p:spPr>
          <a:prstGeom prst="rect">
            <a:avLst/>
          </a:prstGeom>
        </p:spPr>
        <p:txBody>
          <a:bodyPr/>
          <a:lstStyle/>
          <a:p>
            <a:pPr/>
            <a:r>
              <a:t>Altes Chemikalienrecht: R-Sätze (</a:t>
            </a:r>
            <a:r>
              <a:rPr i="1">
                <a:solidFill>
                  <a:srgbClr val="FF2600"/>
                </a:solidFill>
              </a:rPr>
              <a:t>R</a:t>
            </a:r>
            <a:r>
              <a:t>isk - Gefahrensätze)</a:t>
            </a:r>
          </a:p>
        </p:txBody>
      </p:sp>
      <p:pic>
        <p:nvPicPr>
          <p:cNvPr id="89" name="droppedImage.pdf" descr="droppedImage.pdf"/>
          <p:cNvPicPr>
            <a:picLocks noChangeAspect="1"/>
          </p:cNvPicPr>
          <p:nvPr/>
        </p:nvPicPr>
        <p:blipFill>
          <a:blip r:embed="rId2">
            <a:extLst/>
          </a:blip>
          <a:stretch>
            <a:fillRect/>
          </a:stretch>
        </p:blipFill>
        <p:spPr>
          <a:xfrm>
            <a:off x="419100" y="1473200"/>
            <a:ext cx="6083300" cy="7835900"/>
          </a:xfrm>
          <a:prstGeom prst="rect">
            <a:avLst/>
          </a:prstGeom>
          <a:ln w="12700">
            <a:miter lim="400000"/>
          </a:ln>
          <a:effectLst>
            <a:outerShdw sx="100000" sy="100000" kx="0" ky="0" algn="b" rotWithShape="0" blurRad="127000" dist="76200" dir="2700000">
              <a:srgbClr val="000000">
                <a:alpha val="75000"/>
              </a:srgbClr>
            </a:outerShdw>
          </a:effectLst>
        </p:spPr>
      </p:pic>
      <p:pic>
        <p:nvPicPr>
          <p:cNvPr id="90" name="droppedImage.pdf" descr="droppedImage.pdf"/>
          <p:cNvPicPr>
            <a:picLocks noChangeAspect="1"/>
          </p:cNvPicPr>
          <p:nvPr/>
        </p:nvPicPr>
        <p:blipFill>
          <a:blip r:embed="rId3">
            <a:extLst/>
          </a:blip>
          <a:stretch>
            <a:fillRect/>
          </a:stretch>
        </p:blipFill>
        <p:spPr>
          <a:xfrm>
            <a:off x="6680200" y="1473200"/>
            <a:ext cx="6032500" cy="7658100"/>
          </a:xfrm>
          <a:prstGeom prst="rect">
            <a:avLst/>
          </a:prstGeom>
          <a:ln w="12700">
            <a:miter lim="400000"/>
          </a:ln>
          <a:effectLst>
            <a:outerShdw sx="100000" sy="100000" kx="0" ky="0" algn="b" rotWithShape="0" blurRad="127000" dist="76200" dir="2700000">
              <a:srgbClr val="000000">
                <a:alpha val="75000"/>
              </a:srgbClr>
            </a:outerShdw>
          </a:effectLst>
        </p:spPr>
      </p:pic>
      <p:sp>
        <p:nvSpPr>
          <p:cNvPr id="91" name="„CMR“"/>
          <p:cNvSpPr txBox="1"/>
          <p:nvPr/>
        </p:nvSpPr>
        <p:spPr>
          <a:xfrm>
            <a:off x="4984433" y="6940550"/>
            <a:ext cx="1018879"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2600"/>
                </a:solidFill>
              </a:defRPr>
            </a:lvl1pPr>
          </a:lstStyle>
          <a:p>
            <a:pPr/>
            <a:r>
              <a:t>„CMR“</a:t>
            </a:r>
          </a:p>
        </p:txBody>
      </p:sp>
      <p:sp>
        <p:nvSpPr>
          <p:cNvPr id="92" name="Linien"/>
          <p:cNvSpPr/>
          <p:nvPr/>
        </p:nvSpPr>
        <p:spPr>
          <a:xfrm flipV="1">
            <a:off x="5511800" y="4508500"/>
            <a:ext cx="1295400" cy="2463800"/>
          </a:xfrm>
          <a:prstGeom prst="line">
            <a:avLst/>
          </a:prstGeom>
          <a:ln w="25400">
            <a:solidFill>
              <a:srgbClr val="FF2600"/>
            </a:solidFill>
            <a:miter lim="400000"/>
            <a:headEnd type="triangle"/>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93" name="Linien"/>
          <p:cNvSpPr/>
          <p:nvPr/>
        </p:nvSpPr>
        <p:spPr>
          <a:xfrm flipV="1">
            <a:off x="5664200" y="4762500"/>
            <a:ext cx="1143000" cy="2222500"/>
          </a:xfrm>
          <a:prstGeom prst="line">
            <a:avLst/>
          </a:prstGeom>
          <a:ln w="25400">
            <a:solidFill>
              <a:srgbClr val="FF2600"/>
            </a:solidFill>
            <a:miter lim="400000"/>
            <a:headEnd type="triangle"/>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94" name="Linien"/>
          <p:cNvSpPr/>
          <p:nvPr/>
        </p:nvSpPr>
        <p:spPr>
          <a:xfrm flipV="1">
            <a:off x="5829300" y="5232400"/>
            <a:ext cx="977900" cy="1778000"/>
          </a:xfrm>
          <a:prstGeom prst="line">
            <a:avLst/>
          </a:prstGeom>
          <a:ln w="25400">
            <a:solidFill>
              <a:srgbClr val="FF2600"/>
            </a:solidFill>
            <a:miter lim="400000"/>
            <a:headEnd type="triangle"/>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95" name="Linien"/>
          <p:cNvSpPr/>
          <p:nvPr/>
        </p:nvSpPr>
        <p:spPr>
          <a:xfrm>
            <a:off x="6007100" y="7289800"/>
            <a:ext cx="787401" cy="355600"/>
          </a:xfrm>
          <a:prstGeom prst="line">
            <a:avLst/>
          </a:prstGeom>
          <a:ln w="25400">
            <a:solidFill>
              <a:srgbClr val="FF2600"/>
            </a:solidFill>
            <a:miter lim="400000"/>
            <a:headEnd type="triangle"/>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96" name="Linien"/>
          <p:cNvSpPr/>
          <p:nvPr/>
        </p:nvSpPr>
        <p:spPr>
          <a:xfrm>
            <a:off x="5676900" y="7416800"/>
            <a:ext cx="1104900" cy="457200"/>
          </a:xfrm>
          <a:prstGeom prst="line">
            <a:avLst/>
          </a:prstGeom>
          <a:ln w="25400">
            <a:solidFill>
              <a:srgbClr val="FF2600"/>
            </a:solidFill>
            <a:miter lim="400000"/>
            <a:headEnd type="triangle"/>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97" name="Linien"/>
          <p:cNvSpPr/>
          <p:nvPr/>
        </p:nvSpPr>
        <p:spPr>
          <a:xfrm>
            <a:off x="6896100" y="4559300"/>
            <a:ext cx="2565400" cy="12700"/>
          </a:xfrm>
          <a:prstGeom prst="line">
            <a:avLst/>
          </a:prstGeom>
          <a:ln w="25400">
            <a:solidFill>
              <a:srgbClr val="FF2600"/>
            </a:solidFill>
            <a:miter lim="400000"/>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98" name="Linien"/>
          <p:cNvSpPr/>
          <p:nvPr/>
        </p:nvSpPr>
        <p:spPr>
          <a:xfrm>
            <a:off x="6896100" y="4800600"/>
            <a:ext cx="3835737" cy="127"/>
          </a:xfrm>
          <a:prstGeom prst="line">
            <a:avLst/>
          </a:prstGeom>
          <a:ln w="25400">
            <a:solidFill>
              <a:srgbClr val="FF2600"/>
            </a:solidFill>
            <a:miter lim="400000"/>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99" name="Linien"/>
          <p:cNvSpPr/>
          <p:nvPr/>
        </p:nvSpPr>
        <p:spPr>
          <a:xfrm>
            <a:off x="6883400" y="5257800"/>
            <a:ext cx="3848482" cy="127"/>
          </a:xfrm>
          <a:prstGeom prst="line">
            <a:avLst/>
          </a:prstGeom>
          <a:ln w="25400">
            <a:solidFill>
              <a:srgbClr val="FF2600"/>
            </a:solidFill>
            <a:miter lim="400000"/>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100" name="Linien"/>
          <p:cNvSpPr/>
          <p:nvPr/>
        </p:nvSpPr>
        <p:spPr>
          <a:xfrm>
            <a:off x="6883400" y="7785100"/>
            <a:ext cx="4803019" cy="127"/>
          </a:xfrm>
          <a:prstGeom prst="line">
            <a:avLst/>
          </a:prstGeom>
          <a:ln w="25400">
            <a:solidFill>
              <a:srgbClr val="FF2600"/>
            </a:solidFill>
            <a:miter lim="400000"/>
          </a:ln>
        </p:spPr>
        <p:txBody>
          <a:bodyPr lIns="0" tIns="0" rIns="0" bIns="0"/>
          <a:lstStyle/>
          <a:p>
            <a:pPr algn="l" defTabSz="457200">
              <a:defRPr sz="1200">
                <a:solidFill>
                  <a:srgbClr val="000000"/>
                </a:solidFill>
                <a:latin typeface="Helvetica"/>
                <a:ea typeface="Helvetica"/>
                <a:cs typeface="Helvetica"/>
                <a:sym typeface="Helvetica"/>
              </a:defRPr>
            </a:pPr>
          </a:p>
        </p:txBody>
      </p:sp>
      <p:sp>
        <p:nvSpPr>
          <p:cNvPr id="101" name="Linien"/>
          <p:cNvSpPr/>
          <p:nvPr/>
        </p:nvSpPr>
        <p:spPr>
          <a:xfrm>
            <a:off x="6870700" y="8001000"/>
            <a:ext cx="3949721" cy="127"/>
          </a:xfrm>
          <a:prstGeom prst="line">
            <a:avLst/>
          </a:prstGeom>
          <a:ln w="25400">
            <a:solidFill>
              <a:srgbClr val="FF2600"/>
            </a:solidFill>
            <a:miter lim="400000"/>
          </a:ln>
        </p:spPr>
        <p:txBody>
          <a:bodyPr lIns="0" tIns="0" rIns="0" bIns="0"/>
          <a:lstStyle/>
          <a:p>
            <a:pPr algn="l" defTabSz="457200">
              <a:defRPr sz="1200">
                <a:solidFill>
                  <a:srgbClr val="000000"/>
                </a:solidFill>
                <a:latin typeface="Helvetica"/>
                <a:ea typeface="Helvetica"/>
                <a:cs typeface="Helvetica"/>
                <a:sym typeface="Helvetica"/>
              </a:defRPr>
            </a:pPr>
          </a:p>
        </p:txBody>
      </p:sp>
    </p:spTree>
  </p:cSld>
  <p:clrMapOvr>
    <a:masterClrMapping/>
  </p:clrMapOvr>
  <p:transition xmlns:p14="http://schemas.microsoft.com/office/powerpoint/2010/main" spd="fast"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 name="Neues Chemikalienrecht: H-Sätze (Hazard - Gefahrensätze)"/>
          <p:cNvSpPr txBox="1"/>
          <p:nvPr>
            <p:ph type="title"/>
          </p:nvPr>
        </p:nvSpPr>
        <p:spPr>
          <a:prstGeom prst="rect">
            <a:avLst/>
          </a:prstGeom>
        </p:spPr>
        <p:txBody>
          <a:bodyPr/>
          <a:lstStyle/>
          <a:p>
            <a:pPr/>
            <a:r>
              <a:t>Neues Chemikalienrecht: H-Sätze (</a:t>
            </a:r>
            <a:r>
              <a:rPr i="1">
                <a:solidFill>
                  <a:srgbClr val="FF2600"/>
                </a:solidFill>
              </a:rPr>
              <a:t>H</a:t>
            </a:r>
            <a:r>
              <a:t>azard - Gefahrensätze)</a:t>
            </a:r>
          </a:p>
        </p:txBody>
      </p:sp>
      <p:pic>
        <p:nvPicPr>
          <p:cNvPr id="104" name="droppedImage.tiff" descr="droppedImage.tiff"/>
          <p:cNvPicPr>
            <a:picLocks noChangeAspect="1"/>
          </p:cNvPicPr>
          <p:nvPr/>
        </p:nvPicPr>
        <p:blipFill>
          <a:blip r:embed="rId2">
            <a:extLst/>
          </a:blip>
          <a:stretch>
            <a:fillRect/>
          </a:stretch>
        </p:blipFill>
        <p:spPr>
          <a:xfrm>
            <a:off x="1117600" y="2400300"/>
            <a:ext cx="10340341" cy="3746500"/>
          </a:xfrm>
          <a:prstGeom prst="rect">
            <a:avLst/>
          </a:prstGeom>
          <a:ln w="12700">
            <a:miter lim="400000"/>
          </a:ln>
          <a:effectLst>
            <a:outerShdw sx="100000" sy="100000" kx="0" ky="0" algn="b" rotWithShape="0" blurRad="127000" dist="76200" dir="2700000">
              <a:srgbClr val="000000">
                <a:alpha val="75000"/>
              </a:srgbClr>
            </a:outerShdw>
          </a:effectLst>
        </p:spPr>
      </p:pic>
      <p:sp>
        <p:nvSpPr>
          <p:cNvPr id="105" name="H-Sätze im Internet"/>
          <p:cNvSpPr txBox="1"/>
          <p:nvPr/>
        </p:nvSpPr>
        <p:spPr>
          <a:xfrm>
            <a:off x="4095340" y="7099300"/>
            <a:ext cx="4371865"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3" invalidUrl="" action="" tgtFrame="" tooltip="" history="1" highlightClick="0" endSnd="0"/>
              </a:defRPr>
            </a:lvl1pPr>
          </a:lstStyle>
          <a:p>
            <a:pPr/>
            <a:r>
              <a:rPr>
                <a:hlinkClick r:id="rId3" invalidUrl="" action="" tgtFrame="" tooltip="" history="1" highlightClick="0" endSnd="0"/>
              </a:rPr>
              <a:t>H-Sätze im Internet</a:t>
            </a:r>
          </a:p>
        </p:txBody>
      </p:sp>
    </p:spTree>
  </p:cSld>
  <p:clrMapOvr>
    <a:masterClrMapping/>
  </p:clrMapOvr>
  <p:transition xmlns:p14="http://schemas.microsoft.com/office/powerpoint/2010/main" spd="fast"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07" name="Altes Chemikalienrecht: S-Sätze (Safety - Sicherheitssätze)"/>
          <p:cNvSpPr txBox="1"/>
          <p:nvPr>
            <p:ph type="title"/>
          </p:nvPr>
        </p:nvSpPr>
        <p:spPr>
          <a:prstGeom prst="rect">
            <a:avLst/>
          </a:prstGeom>
        </p:spPr>
        <p:txBody>
          <a:bodyPr/>
          <a:lstStyle/>
          <a:p>
            <a:pPr/>
            <a:r>
              <a:t>Altes Chemikalienrecht: S-Sätze (</a:t>
            </a:r>
            <a:r>
              <a:rPr i="1">
                <a:solidFill>
                  <a:srgbClr val="FD0000"/>
                </a:solidFill>
              </a:rPr>
              <a:t>S</a:t>
            </a:r>
            <a:r>
              <a:t>afety - Sicherheitssätze)</a:t>
            </a:r>
          </a:p>
        </p:txBody>
      </p:sp>
      <p:pic>
        <p:nvPicPr>
          <p:cNvPr id="108" name="droppedImage.pdf" descr="droppedImage.pdf"/>
          <p:cNvPicPr>
            <a:picLocks noChangeAspect="1"/>
          </p:cNvPicPr>
          <p:nvPr/>
        </p:nvPicPr>
        <p:blipFill>
          <a:blip r:embed="rId2">
            <a:extLst/>
          </a:blip>
          <a:stretch>
            <a:fillRect/>
          </a:stretch>
        </p:blipFill>
        <p:spPr>
          <a:xfrm>
            <a:off x="558800" y="1473200"/>
            <a:ext cx="5600700" cy="7505700"/>
          </a:xfrm>
          <a:prstGeom prst="rect">
            <a:avLst/>
          </a:prstGeom>
          <a:ln w="12700">
            <a:miter lim="400000"/>
          </a:ln>
          <a:effectLst>
            <a:outerShdw sx="100000" sy="100000" kx="0" ky="0" algn="b" rotWithShape="0" blurRad="127000" dist="76200" dir="2700000">
              <a:srgbClr val="000000">
                <a:alpha val="75000"/>
              </a:srgbClr>
            </a:outerShdw>
          </a:effectLst>
        </p:spPr>
      </p:pic>
      <p:pic>
        <p:nvPicPr>
          <p:cNvPr id="109" name="droppedImage.pdf" descr="droppedImage.pdf"/>
          <p:cNvPicPr>
            <a:picLocks noChangeAspect="1"/>
          </p:cNvPicPr>
          <p:nvPr/>
        </p:nvPicPr>
        <p:blipFill>
          <a:blip r:embed="rId3">
            <a:extLst/>
          </a:blip>
          <a:stretch>
            <a:fillRect/>
          </a:stretch>
        </p:blipFill>
        <p:spPr>
          <a:xfrm>
            <a:off x="6502400" y="1473200"/>
            <a:ext cx="5740400" cy="783590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fast"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 name="Neues Chemikalienrecht : P-Sätze (Precautionary - Sicherheitssätze)"/>
          <p:cNvSpPr txBox="1"/>
          <p:nvPr>
            <p:ph type="title"/>
          </p:nvPr>
        </p:nvSpPr>
        <p:spPr>
          <a:prstGeom prst="rect">
            <a:avLst/>
          </a:prstGeom>
        </p:spPr>
        <p:txBody>
          <a:bodyPr/>
          <a:lstStyle/>
          <a:p>
            <a:pPr/>
            <a:r>
              <a:t>Neues Chemikalienrecht : P-Sätze (</a:t>
            </a:r>
            <a:r>
              <a:rPr i="1">
                <a:solidFill>
                  <a:srgbClr val="FD0000"/>
                </a:solidFill>
              </a:rPr>
              <a:t>P</a:t>
            </a:r>
            <a:r>
              <a:t>recautionary - Sicherheitssätze)</a:t>
            </a:r>
          </a:p>
        </p:txBody>
      </p:sp>
      <p:pic>
        <p:nvPicPr>
          <p:cNvPr id="112" name="droppedImage.tiff" descr="droppedImage.tiff"/>
          <p:cNvPicPr>
            <a:picLocks noChangeAspect="1"/>
          </p:cNvPicPr>
          <p:nvPr/>
        </p:nvPicPr>
        <p:blipFill>
          <a:blip r:embed="rId2">
            <a:extLst/>
          </a:blip>
          <a:stretch>
            <a:fillRect/>
          </a:stretch>
        </p:blipFill>
        <p:spPr>
          <a:xfrm>
            <a:off x="1603044" y="2578100"/>
            <a:ext cx="9791701" cy="3837005"/>
          </a:xfrm>
          <a:prstGeom prst="rect">
            <a:avLst/>
          </a:prstGeom>
          <a:ln w="12700">
            <a:miter lim="400000"/>
          </a:ln>
          <a:effectLst>
            <a:outerShdw sx="100000" sy="100000" kx="0" ky="0" algn="b" rotWithShape="0" blurRad="127000" dist="76200" dir="2700000">
              <a:srgbClr val="000000">
                <a:alpha val="75000"/>
              </a:srgbClr>
            </a:outerShdw>
          </a:effectLst>
        </p:spPr>
      </p:pic>
      <p:sp>
        <p:nvSpPr>
          <p:cNvPr id="113" name="P-Sätze im Internet"/>
          <p:cNvSpPr txBox="1"/>
          <p:nvPr/>
        </p:nvSpPr>
        <p:spPr>
          <a:xfrm>
            <a:off x="3988711" y="7302500"/>
            <a:ext cx="4254923" cy="723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3" invalidUrl="" action="" tgtFrame="" tooltip="" history="1" highlightClick="0" endSnd="0"/>
              </a:defRPr>
            </a:lvl1pPr>
          </a:lstStyle>
          <a:p>
            <a:pPr/>
            <a:r>
              <a:rPr>
                <a:hlinkClick r:id="rId3" invalidUrl="" action="" tgtFrame="" tooltip="" history="1" highlightClick="0" endSnd="0"/>
              </a:rPr>
              <a:t>P-Sätze im Internet</a:t>
            </a:r>
          </a:p>
        </p:txBody>
      </p:sp>
    </p:spTree>
  </p:cSld>
  <p:clrMapOvr>
    <a:masterClrMapping/>
  </p:clrMapOvr>
  <p:transition xmlns:p14="http://schemas.microsoft.com/office/powerpoint/2010/main" spd="fast"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15" name="Chemikalien-Infos: IGS: Informationssystem für gefährliche Stoffe"/>
          <p:cNvSpPr txBox="1"/>
          <p:nvPr>
            <p:ph type="title"/>
          </p:nvPr>
        </p:nvSpPr>
        <p:spPr>
          <a:prstGeom prst="rect">
            <a:avLst/>
          </a:prstGeom>
        </p:spPr>
        <p:txBody>
          <a:bodyPr/>
          <a:lstStyle/>
          <a:p>
            <a:pPr/>
            <a:r>
              <a:t>Chemikalien-Infos: IGS: Informationssystem für gefährliche Stoffe</a:t>
            </a:r>
          </a:p>
          <a:p>
            <a:pPr/>
            <a:r>
              <a:t> </a:t>
            </a:r>
          </a:p>
        </p:txBody>
      </p:sp>
      <p:sp>
        <p:nvSpPr>
          <p:cNvPr id="116" name="IGS an der Kanti Baden:…"/>
          <p:cNvSpPr txBox="1"/>
          <p:nvPr/>
        </p:nvSpPr>
        <p:spPr>
          <a:xfrm>
            <a:off x="3637272" y="3886200"/>
            <a:ext cx="5719801" cy="1968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u="sng"/>
            </a:pPr>
            <a:r>
              <a:rPr>
                <a:hlinkClick r:id="rId2" invalidUrl="" action="" tgtFrame="" tooltip="" history="1" highlightClick="0" endSnd="0"/>
              </a:rPr>
              <a:t>IGS an der Kanti Baden:  </a:t>
            </a:r>
          </a:p>
          <a:p>
            <a:pPr>
              <a:defRPr u="sng"/>
            </a:pPr>
          </a:p>
          <a:p>
            <a:pPr>
              <a:defRPr u="sng"/>
            </a:pPr>
            <a:r>
              <a:rPr>
                <a:hlinkClick r:id="rId2" invalidUrl="" action="" tgtFrame="" tooltip="" history="1" highlightClick="0" endSnd="0"/>
              </a:rPr>
              <a:t>http://igs.kanti-baden.ch/</a:t>
            </a:r>
          </a:p>
        </p:txBody>
      </p:sp>
    </p:spTree>
  </p:cSld>
  <p:clrMapOvr>
    <a:masterClrMapping/>
  </p:clrMapOvr>
  <p:transition xmlns:p14="http://schemas.microsoft.com/office/powerpoint/2010/main" spd="fast"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 name="Inhaltsverzeichnis"/>
          <p:cNvSpPr txBox="1"/>
          <p:nvPr>
            <p:ph type="title"/>
          </p:nvPr>
        </p:nvSpPr>
        <p:spPr>
          <a:xfrm>
            <a:off x="-12700" y="279400"/>
            <a:ext cx="13030200" cy="1803400"/>
          </a:xfrm>
          <a:prstGeom prst="rect">
            <a:avLst/>
          </a:prstGeom>
        </p:spPr>
        <p:txBody>
          <a:bodyPr/>
          <a:lstStyle>
            <a:lvl1pPr>
              <a:defRPr sz="4800"/>
            </a:lvl1pPr>
          </a:lstStyle>
          <a:p>
            <a:pPr/>
            <a:r>
              <a:t>Inhaltsverzeichnis</a:t>
            </a:r>
          </a:p>
        </p:txBody>
      </p:sp>
      <p:pic>
        <p:nvPicPr>
          <p:cNvPr id="48" name="droppedImage.tiff" descr="droppedImage.tiff"/>
          <p:cNvPicPr>
            <a:picLocks noChangeAspect="1"/>
          </p:cNvPicPr>
          <p:nvPr/>
        </p:nvPicPr>
        <p:blipFill>
          <a:blip r:embed="rId2">
            <a:extLst/>
          </a:blip>
          <a:stretch>
            <a:fillRect/>
          </a:stretch>
        </p:blipFill>
        <p:spPr>
          <a:xfrm>
            <a:off x="1016000" y="2304625"/>
            <a:ext cx="10604500" cy="6642950"/>
          </a:xfrm>
          <a:prstGeom prst="rect">
            <a:avLst/>
          </a:prstGeom>
          <a:ln w="12700">
            <a:miter lim="400000"/>
          </a:ln>
        </p:spPr>
      </p:pic>
    </p:spTree>
  </p:cSld>
  <p:clrMapOvr>
    <a:masterClrMapping/>
  </p:clrMapOvr>
  <p:transition xmlns:p14="http://schemas.microsoft.com/office/powerpoint/2010/main" spd="fast"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 name="Einige wichtige Regeln im Labor"/>
          <p:cNvSpPr txBox="1"/>
          <p:nvPr>
            <p:ph type="title"/>
          </p:nvPr>
        </p:nvSpPr>
        <p:spPr>
          <a:prstGeom prst="rect">
            <a:avLst/>
          </a:prstGeom>
        </p:spPr>
        <p:txBody>
          <a:bodyPr/>
          <a:lstStyle/>
          <a:p>
            <a:pPr/>
            <a:r>
              <a:t>Einige wichtige Regeln im Labor</a:t>
            </a:r>
          </a:p>
        </p:txBody>
      </p:sp>
      <p:pic>
        <p:nvPicPr>
          <p:cNvPr id="119" name="dexters_labor_07_303_404_Warner_Bros.tiff" descr="dexters_labor_07_303_404_Warner_Bros.tiff"/>
          <p:cNvPicPr>
            <a:picLocks noChangeAspect="1"/>
          </p:cNvPicPr>
          <p:nvPr/>
        </p:nvPicPr>
        <p:blipFill>
          <a:blip r:embed="rId2">
            <a:extLst/>
          </a:blip>
          <a:stretch>
            <a:fillRect/>
          </a:stretch>
        </p:blipFill>
        <p:spPr>
          <a:xfrm>
            <a:off x="3009900" y="3149600"/>
            <a:ext cx="3670300" cy="4893734"/>
          </a:xfrm>
          <a:prstGeom prst="rect">
            <a:avLst/>
          </a:prstGeom>
          <a:ln w="12700">
            <a:miter lim="400000"/>
          </a:ln>
          <a:effectLst>
            <a:outerShdw sx="100000" sy="100000" kx="0" ky="0" algn="b" rotWithShape="0" blurRad="127000" dist="76200" dir="2700000">
              <a:srgbClr val="000000">
                <a:alpha val="75000"/>
              </a:srgbClr>
            </a:outerShdw>
          </a:effectLst>
        </p:spPr>
      </p:pic>
      <p:grpSp>
        <p:nvGrpSpPr>
          <p:cNvPr id="123" name="Gruppieren"/>
          <p:cNvGrpSpPr/>
          <p:nvPr/>
        </p:nvGrpSpPr>
        <p:grpSpPr>
          <a:xfrm>
            <a:off x="533400" y="1536699"/>
            <a:ext cx="3238069" cy="3509081"/>
            <a:chOff x="0" y="0"/>
            <a:chExt cx="3238068" cy="3509079"/>
          </a:xfrm>
        </p:grpSpPr>
        <p:pic>
          <p:nvPicPr>
            <p:cNvPr id="120" name="droppedImage.pdf" descr="droppedImage.pdf"/>
            <p:cNvPicPr>
              <a:picLocks noChangeAspect="1"/>
            </p:cNvPicPr>
            <p:nvPr/>
          </p:nvPicPr>
          <p:blipFill>
            <a:blip r:embed="rId3">
              <a:extLst/>
            </a:blip>
            <a:stretch>
              <a:fillRect/>
            </a:stretch>
          </p:blipFill>
          <p:spPr>
            <a:xfrm>
              <a:off x="0" y="0"/>
              <a:ext cx="2082800" cy="2088476"/>
            </a:xfrm>
            <a:prstGeom prst="rect">
              <a:avLst/>
            </a:prstGeom>
            <a:ln w="12700" cap="flat">
              <a:noFill/>
              <a:miter lim="400000"/>
            </a:ln>
            <a:effectLst/>
          </p:spPr>
        </p:pic>
        <p:sp>
          <p:nvSpPr>
            <p:cNvPr id="121" name="IMMMER…"/>
            <p:cNvSpPr txBox="1"/>
            <p:nvPr/>
          </p:nvSpPr>
          <p:spPr>
            <a:xfrm>
              <a:off x="140822" y="2322830"/>
              <a:ext cx="1803401" cy="777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defRPr sz="2400"/>
              </a:pPr>
              <a:r>
                <a:t>IMMMER</a:t>
              </a:r>
            </a:p>
            <a:p>
              <a:pPr algn="l">
                <a:defRPr sz="2400"/>
              </a:pPr>
              <a:r>
                <a:t>Schutzbrille!</a:t>
              </a:r>
            </a:p>
          </p:txBody>
        </p:sp>
        <p:sp>
          <p:nvSpPr>
            <p:cNvPr id="122" name="Pfeil"/>
            <p:cNvSpPr/>
            <p:nvPr/>
          </p:nvSpPr>
          <p:spPr>
            <a:xfrm rot="3155682">
              <a:off x="1526215" y="2277397"/>
              <a:ext cx="1816101" cy="635001"/>
            </a:xfrm>
            <a:prstGeom prst="rightArrow">
              <a:avLst>
                <a:gd name="adj1" fmla="val 32000"/>
                <a:gd name="adj2" fmla="val 88000"/>
              </a:avLst>
            </a:prstGeom>
            <a:solidFill>
              <a:srgbClr val="FF2600"/>
            </a:solidFill>
            <a:ln w="25400" cap="flat">
              <a:noFill/>
              <a:miter lim="400000"/>
            </a:ln>
            <a:effectLst/>
          </p:spPr>
          <p:txBody>
            <a:bodyPr wrap="square" lIns="50800" tIns="50800" rIns="50800" bIns="50800" numCol="1" anchor="ctr">
              <a:noAutofit/>
            </a:bodyPr>
            <a:lstStyle/>
            <a:p>
              <a:pPr>
                <a:defRPr sz="3000">
                  <a:effectLst>
                    <a:outerShdw sx="100000" sy="100000" kx="0" ky="0" algn="b" rotWithShape="0" blurRad="38100" dist="12700" dir="5400000">
                      <a:srgbClr val="000000">
                        <a:alpha val="50000"/>
                      </a:srgbClr>
                    </a:outerShdw>
                  </a:effectLst>
                </a:defRPr>
              </a:pPr>
            </a:p>
          </p:txBody>
        </p:sp>
      </p:grpSp>
      <p:grpSp>
        <p:nvGrpSpPr>
          <p:cNvPr id="128" name="Gruppieren"/>
          <p:cNvGrpSpPr/>
          <p:nvPr/>
        </p:nvGrpSpPr>
        <p:grpSpPr>
          <a:xfrm>
            <a:off x="5459720" y="1536700"/>
            <a:ext cx="3747780" cy="4640997"/>
            <a:chOff x="0" y="0"/>
            <a:chExt cx="3747779" cy="4640996"/>
          </a:xfrm>
        </p:grpSpPr>
        <p:sp>
          <p:nvSpPr>
            <p:cNvPr id="124" name="IMMMER…"/>
            <p:cNvSpPr txBox="1"/>
            <p:nvPr/>
          </p:nvSpPr>
          <p:spPr>
            <a:xfrm>
              <a:off x="1805802" y="2322830"/>
              <a:ext cx="1803401" cy="777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defRPr sz="2400"/>
              </a:pPr>
              <a:r>
                <a:t>IMMMER</a:t>
              </a:r>
            </a:p>
            <a:p>
              <a:pPr algn="l">
                <a:defRPr sz="2400"/>
              </a:pPr>
              <a:r>
                <a:t>Labormantel!</a:t>
              </a:r>
            </a:p>
          </p:txBody>
        </p:sp>
        <p:grpSp>
          <p:nvGrpSpPr>
            <p:cNvPr id="127" name="Gruppieren"/>
            <p:cNvGrpSpPr/>
            <p:nvPr/>
          </p:nvGrpSpPr>
          <p:grpSpPr>
            <a:xfrm>
              <a:off x="-1" y="0"/>
              <a:ext cx="3747781" cy="4640997"/>
              <a:chOff x="0" y="0"/>
              <a:chExt cx="3747779" cy="4640996"/>
            </a:xfrm>
          </p:grpSpPr>
          <p:pic>
            <p:nvPicPr>
              <p:cNvPr id="125" name="overall_variante2.398.0.tiff" descr="overall_variante2.398.0.tiff"/>
              <p:cNvPicPr>
                <a:picLocks noChangeAspect="1"/>
              </p:cNvPicPr>
              <p:nvPr/>
            </p:nvPicPr>
            <p:blipFill>
              <a:blip r:embed="rId4">
                <a:extLst/>
              </a:blip>
              <a:stretch>
                <a:fillRect/>
              </a:stretch>
            </p:blipFill>
            <p:spPr>
              <a:xfrm>
                <a:off x="1664979" y="0"/>
                <a:ext cx="2082801" cy="2088034"/>
              </a:xfrm>
              <a:prstGeom prst="rect">
                <a:avLst/>
              </a:prstGeom>
              <a:ln w="12700" cap="flat">
                <a:noFill/>
                <a:miter lim="400000"/>
              </a:ln>
              <a:effectLst/>
            </p:spPr>
          </p:pic>
          <p:sp>
            <p:nvSpPr>
              <p:cNvPr id="126" name="Pfeil"/>
              <p:cNvSpPr/>
              <p:nvPr/>
            </p:nvSpPr>
            <p:spPr>
              <a:xfrm rot="7272000">
                <a:off x="-447647" y="2882606"/>
                <a:ext cx="2984501" cy="635001"/>
              </a:xfrm>
              <a:prstGeom prst="rightArrow">
                <a:avLst>
                  <a:gd name="adj1" fmla="val 32000"/>
                  <a:gd name="adj2" fmla="val 88000"/>
                </a:avLst>
              </a:prstGeom>
              <a:solidFill>
                <a:srgbClr val="FF2600"/>
              </a:solidFill>
              <a:ln w="25400" cap="flat">
                <a:noFill/>
                <a:miter lim="400000"/>
              </a:ln>
              <a:effectLst/>
            </p:spPr>
            <p:txBody>
              <a:bodyPr wrap="square" lIns="50800" tIns="50800" rIns="50800" bIns="50800" numCol="1" anchor="ctr">
                <a:noAutofit/>
              </a:bodyPr>
              <a:lstStyle/>
              <a:p>
                <a:pPr>
                  <a:defRPr sz="3000">
                    <a:effectLst>
                      <a:outerShdw sx="100000" sy="100000" kx="0" ky="0" algn="b" rotWithShape="0" blurRad="38100" dist="12700" dir="5400000">
                        <a:srgbClr val="000000">
                          <a:alpha val="50000"/>
                        </a:srgbClr>
                      </a:outerShdw>
                    </a:effectLst>
                  </a:defRPr>
                </a:pPr>
              </a:p>
            </p:txBody>
          </p:sp>
        </p:grpSp>
      </p:grpSp>
      <p:grpSp>
        <p:nvGrpSpPr>
          <p:cNvPr id="133" name="Gruppieren"/>
          <p:cNvGrpSpPr/>
          <p:nvPr/>
        </p:nvGrpSpPr>
        <p:grpSpPr>
          <a:xfrm>
            <a:off x="393699" y="6243789"/>
            <a:ext cx="5639924" cy="3230411"/>
            <a:chOff x="0" y="0"/>
            <a:chExt cx="5639922" cy="3230410"/>
          </a:xfrm>
        </p:grpSpPr>
        <p:grpSp>
          <p:nvGrpSpPr>
            <p:cNvPr id="131" name="Gruppieren"/>
            <p:cNvGrpSpPr/>
            <p:nvPr/>
          </p:nvGrpSpPr>
          <p:grpSpPr>
            <a:xfrm>
              <a:off x="-1" y="-1"/>
              <a:ext cx="3199651" cy="3230412"/>
              <a:chOff x="0" y="0"/>
              <a:chExt cx="3199649" cy="3230410"/>
            </a:xfrm>
          </p:grpSpPr>
          <p:pic>
            <p:nvPicPr>
              <p:cNvPr id="129" name="handschuh.400.0.tiff" descr="handschuh.400.0.tiff"/>
              <p:cNvPicPr>
                <a:picLocks noChangeAspect="1"/>
              </p:cNvPicPr>
              <p:nvPr/>
            </p:nvPicPr>
            <p:blipFill>
              <a:blip r:embed="rId5">
                <a:extLst/>
              </a:blip>
              <a:stretch>
                <a:fillRect/>
              </a:stretch>
            </p:blipFill>
            <p:spPr>
              <a:xfrm>
                <a:off x="0" y="1147610"/>
                <a:ext cx="2088021" cy="2082801"/>
              </a:xfrm>
              <a:prstGeom prst="rect">
                <a:avLst/>
              </a:prstGeom>
              <a:ln w="12700" cap="flat">
                <a:noFill/>
                <a:miter lim="400000"/>
              </a:ln>
              <a:effectLst/>
            </p:spPr>
          </p:pic>
          <p:sp>
            <p:nvSpPr>
              <p:cNvPr id="130" name="Pfeil"/>
              <p:cNvSpPr/>
              <p:nvPr/>
            </p:nvSpPr>
            <p:spPr>
              <a:xfrm rot="18900000">
                <a:off x="1641807" y="459292"/>
                <a:ext cx="1562101" cy="635001"/>
              </a:xfrm>
              <a:prstGeom prst="rightArrow">
                <a:avLst>
                  <a:gd name="adj1" fmla="val 32000"/>
                  <a:gd name="adj2" fmla="val 88000"/>
                </a:avLst>
              </a:prstGeom>
              <a:solidFill>
                <a:srgbClr val="FF2600"/>
              </a:solidFill>
              <a:ln w="25400" cap="flat">
                <a:noFill/>
                <a:miter lim="400000"/>
              </a:ln>
              <a:effectLst/>
            </p:spPr>
            <p:txBody>
              <a:bodyPr wrap="square" lIns="50800" tIns="50800" rIns="50800" bIns="50800" numCol="1" anchor="ctr">
                <a:noAutofit/>
              </a:bodyPr>
              <a:lstStyle/>
              <a:p>
                <a:pPr>
                  <a:defRPr sz="3000">
                    <a:effectLst>
                      <a:outerShdw sx="100000" sy="100000" kx="0" ky="0" algn="b" rotWithShape="0" blurRad="38100" dist="12700" dir="5400000">
                        <a:srgbClr val="000000">
                          <a:alpha val="50000"/>
                        </a:srgbClr>
                      </a:outerShdw>
                    </a:effectLst>
                  </a:defRPr>
                </a:pPr>
              </a:p>
            </p:txBody>
          </p:sp>
        </p:grpSp>
        <p:sp>
          <p:nvSpPr>
            <p:cNvPr id="132" name="Handschuhe bei Bedarf"/>
            <p:cNvSpPr txBox="1"/>
            <p:nvPr/>
          </p:nvSpPr>
          <p:spPr>
            <a:xfrm>
              <a:off x="2223622" y="2790990"/>
              <a:ext cx="3416301" cy="408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2400"/>
              </a:lvl1pPr>
            </a:lstStyle>
            <a:p>
              <a:pPr/>
              <a:r>
                <a:t>Handschuhe bei Bedarf</a:t>
              </a:r>
            </a:p>
          </p:txBody>
        </p:sp>
      </p:grpSp>
      <p:grpSp>
        <p:nvGrpSpPr>
          <p:cNvPr id="137" name="Gruppieren"/>
          <p:cNvGrpSpPr/>
          <p:nvPr/>
        </p:nvGrpSpPr>
        <p:grpSpPr>
          <a:xfrm>
            <a:off x="7824322" y="5067299"/>
            <a:ext cx="4318001" cy="3538222"/>
            <a:chOff x="0" y="0"/>
            <a:chExt cx="4318000" cy="3538219"/>
          </a:xfrm>
        </p:grpSpPr>
        <p:pic>
          <p:nvPicPr>
            <p:cNvPr id="134" name="essentrinken.400.0.tiff" descr="essentrinken.400.0.tiff"/>
            <p:cNvPicPr>
              <a:picLocks noChangeAspect="1"/>
            </p:cNvPicPr>
            <p:nvPr/>
          </p:nvPicPr>
          <p:blipFill>
            <a:blip r:embed="rId6">
              <a:extLst/>
            </a:blip>
            <a:stretch>
              <a:fillRect/>
            </a:stretch>
          </p:blipFill>
          <p:spPr>
            <a:xfrm>
              <a:off x="1243477" y="0"/>
              <a:ext cx="2108201" cy="2108200"/>
            </a:xfrm>
            <a:prstGeom prst="rect">
              <a:avLst/>
            </a:prstGeom>
            <a:ln w="12700" cap="flat">
              <a:noFill/>
              <a:miter lim="400000"/>
            </a:ln>
            <a:effectLst/>
          </p:spPr>
        </p:pic>
        <p:sp>
          <p:nvSpPr>
            <p:cNvPr id="135" name="In Räumen der Chemie wird weder gegessen noch getrunken!"/>
            <p:cNvSpPr txBox="1"/>
            <p:nvPr/>
          </p:nvSpPr>
          <p:spPr>
            <a:xfrm>
              <a:off x="901700" y="2392680"/>
              <a:ext cx="3416300" cy="11455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2400"/>
              </a:lvl1pPr>
            </a:lstStyle>
            <a:p>
              <a:pPr/>
              <a:r>
                <a:t>In Räumen der Chemie wird weder gegessen noch getrunken!</a:t>
              </a:r>
            </a:p>
          </p:txBody>
        </p:sp>
        <p:sp>
          <p:nvSpPr>
            <p:cNvPr id="136" name="und.... :"/>
            <p:cNvSpPr txBox="1"/>
            <p:nvPr/>
          </p:nvSpPr>
          <p:spPr>
            <a:xfrm>
              <a:off x="0" y="1071880"/>
              <a:ext cx="1536700" cy="408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2400"/>
              </a:lvl1pPr>
            </a:lstStyle>
            <a:p>
              <a:pPr/>
              <a:r>
                <a:t>und.... :</a:t>
              </a:r>
            </a:p>
          </p:txBody>
        </p:sp>
      </p:grpSp>
    </p:spTree>
  </p:cSld>
  <p:clrMapOvr>
    <a:masterClrMapping/>
  </p:clrMapOvr>
  <p:transition xmlns:p14="http://schemas.microsoft.com/office/powerpoint/2010/mai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123"/>
                                        </p:tgtEl>
                                        <p:attrNameLst>
                                          <p:attrName>style.visibility</p:attrName>
                                        </p:attrNameLst>
                                      </p:cBhvr>
                                      <p:to>
                                        <p:strVal val="visible"/>
                                      </p:to>
                                    </p:set>
                                    <p:animEffect filter="wipe(right)" transition="in">
                                      <p:cBhvr>
                                        <p:cTn id="7" dur="10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128"/>
                                        </p:tgtEl>
                                        <p:attrNameLst>
                                          <p:attrName>style.visibility</p:attrName>
                                        </p:attrNameLst>
                                      </p:cBhvr>
                                      <p:to>
                                        <p:strVal val="visible"/>
                                      </p:to>
                                    </p:set>
                                    <p:animEffect filter="wipe(left)" transition="in">
                                      <p:cBhvr>
                                        <p:cTn id="12" dur="1000"/>
                                        <p:tgtEl>
                                          <p:spTgt spid="128"/>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2" grpId="3" fill="hold">
                                  <p:stCondLst>
                                    <p:cond delay="0"/>
                                  </p:stCondLst>
                                  <p:iterate type="el" backwards="0">
                                    <p:tmAbs val="0"/>
                                  </p:iterate>
                                  <p:childTnLst>
                                    <p:set>
                                      <p:cBhvr>
                                        <p:cTn id="16" fill="hold"/>
                                        <p:tgtEl>
                                          <p:spTgt spid="133"/>
                                        </p:tgtEl>
                                        <p:attrNameLst>
                                          <p:attrName>style.visibility</p:attrName>
                                        </p:attrNameLst>
                                      </p:cBhvr>
                                      <p:to>
                                        <p:strVal val="visible"/>
                                      </p:to>
                                    </p:set>
                                    <p:animEffect filter="wipe(right)" transition="in">
                                      <p:cBhvr>
                                        <p:cTn id="17" dur="1000"/>
                                        <p:tgtEl>
                                          <p:spTgt spid="133"/>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137"/>
                                        </p:tgtEl>
                                        <p:attrNameLst>
                                          <p:attrName>style.visibility</p:attrName>
                                        </p:attrNameLst>
                                      </p:cBhvr>
                                      <p:to>
                                        <p:strVal val="visible"/>
                                      </p:to>
                                    </p:set>
                                    <p:animEffect filter="fade" transition="in">
                                      <p:cBhvr>
                                        <p:cTn id="22" dur="10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8" grpId="2"/>
      <p:bldP build="whole" bldLvl="1" animBg="1" rev="0" advAuto="0" spid="133" grpId="3"/>
      <p:bldP build="whole" bldLvl="1" animBg="1" rev="0" advAuto="0" spid="137" grpId="4"/>
      <p:bldP build="whole" bldLvl="1" animBg="1" rev="0" advAuto="0" spid="123"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Notfall: Vergiftungen und Verätzungen"/>
          <p:cNvSpPr txBox="1"/>
          <p:nvPr>
            <p:ph type="title"/>
          </p:nvPr>
        </p:nvSpPr>
        <p:spPr>
          <a:prstGeom prst="rect">
            <a:avLst/>
          </a:prstGeom>
        </p:spPr>
        <p:txBody>
          <a:bodyPr/>
          <a:lstStyle/>
          <a:p>
            <a:pPr/>
            <a:r>
              <a:t>Notfall: Vergiftungen und Verätzungen</a:t>
            </a:r>
          </a:p>
        </p:txBody>
      </p:sp>
      <p:pic>
        <p:nvPicPr>
          <p:cNvPr id="140" name="Web_Merblatt_Massnahmen2.jpg" descr="Web_Merblatt_Massnahmen2.jpg"/>
          <p:cNvPicPr>
            <a:picLocks noChangeAspect="1"/>
          </p:cNvPicPr>
          <p:nvPr/>
        </p:nvPicPr>
        <p:blipFill>
          <a:blip r:embed="rId2">
            <a:extLst/>
          </a:blip>
          <a:stretch>
            <a:fillRect/>
          </a:stretch>
        </p:blipFill>
        <p:spPr>
          <a:xfrm>
            <a:off x="1054100" y="1308100"/>
            <a:ext cx="10896600" cy="7954933"/>
          </a:xfrm>
          <a:prstGeom prst="rect">
            <a:avLst/>
          </a:prstGeom>
          <a:ln w="12700">
            <a:miter lim="400000"/>
          </a:ln>
        </p:spPr>
      </p:pic>
    </p:spTree>
  </p:cSld>
  <p:clrMapOvr>
    <a:masterClrMapping/>
  </p:clrMapOvr>
  <p:transition xmlns:p14="http://schemas.microsoft.com/office/powerpoint/2010/main" spd="fast"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2" name="image7.jpg" descr="image7.jpg"/>
          <p:cNvPicPr>
            <a:picLocks noChangeAspect="1"/>
          </p:cNvPicPr>
          <p:nvPr/>
        </p:nvPicPr>
        <p:blipFill>
          <a:blip r:embed="rId2">
            <a:extLst/>
          </a:blip>
          <a:stretch>
            <a:fillRect/>
          </a:stretch>
        </p:blipFill>
        <p:spPr>
          <a:xfrm>
            <a:off x="749811" y="2926171"/>
            <a:ext cx="6438683" cy="3619501"/>
          </a:xfrm>
          <a:prstGeom prst="rect">
            <a:avLst/>
          </a:prstGeom>
          <a:ln w="12700"/>
        </p:spPr>
      </p:pic>
      <p:sp>
        <p:nvSpPr>
          <p:cNvPr id="143" name="Messbehälter oder Papier auflegen, daraufhin die «On Zero» Taste drücken, um Waage genau einzustellen.…"/>
          <p:cNvSpPr txBox="1"/>
          <p:nvPr>
            <p:ph type="body" sz="half" idx="1"/>
          </p:nvPr>
        </p:nvSpPr>
        <p:spPr>
          <a:xfrm>
            <a:off x="7644359" y="2441619"/>
            <a:ext cx="4689432" cy="5973684"/>
          </a:xfrm>
          <a:prstGeom prst="rect">
            <a:avLst/>
          </a:prstGeom>
        </p:spPr>
        <p:txBody>
          <a:bodyPr lIns="38100" tIns="38100" rIns="38100" bIns="38100" anchor="t"/>
          <a:lstStyle/>
          <a:p>
            <a:pPr marL="0" indent="0" defTabSz="647700">
              <a:spcBef>
                <a:spcPts val="1400"/>
              </a:spcBef>
              <a:buClr>
                <a:srgbClr val="C8C8C0"/>
              </a:buClr>
              <a:buSzTx/>
              <a:buNone/>
              <a:defRPr sz="2400">
                <a:uFill>
                  <a:solidFill>
                    <a:srgbClr val="FFFFFF"/>
                  </a:solidFill>
                </a:uFill>
              </a:defRPr>
            </a:pPr>
          </a:p>
          <a:p>
            <a:pPr marL="342900" indent="-342900" defTabSz="647700">
              <a:spcBef>
                <a:spcPts val="1400"/>
              </a:spcBef>
              <a:buClr>
                <a:srgbClr val="C8C8C0"/>
              </a:buClr>
              <a:buSzPct val="80000"/>
              <a:buChar char=""/>
              <a:defRPr sz="2400">
                <a:uFill>
                  <a:solidFill>
                    <a:srgbClr val="FFFFFF"/>
                  </a:solidFill>
                </a:uFill>
              </a:defRPr>
            </a:pPr>
            <a:r>
              <a:rPr sz="3400"/>
              <a:t>Messbehälter oder Papier auflegen, daraufhin die «On Zero» Taste drücken, um Waage genau einzustellen.</a:t>
            </a:r>
          </a:p>
          <a:p>
            <a:pPr marL="342900" indent="-342900" defTabSz="647700">
              <a:spcBef>
                <a:spcPts val="1400"/>
              </a:spcBef>
              <a:buClr>
                <a:srgbClr val="C8C8C0"/>
              </a:buClr>
              <a:buSzPct val="80000"/>
              <a:buChar char=""/>
              <a:defRPr sz="2400">
                <a:uFill>
                  <a:solidFill>
                    <a:srgbClr val="FFFFFF"/>
                  </a:solidFill>
                </a:uFill>
              </a:defRPr>
            </a:pPr>
            <a:r>
              <a:rPr sz="3400"/>
              <a:t>Wägepapier einmal falten, um das spätere Umfüllen zu erleichtern.</a:t>
            </a:r>
          </a:p>
        </p:txBody>
      </p:sp>
      <p:sp>
        <p:nvSpPr>
          <p:cNvPr id="144" name="Abwägen"/>
          <p:cNvSpPr txBox="1"/>
          <p:nvPr/>
        </p:nvSpPr>
        <p:spPr>
          <a:xfrm>
            <a:off x="-12700" y="279400"/>
            <a:ext cx="13030200" cy="889000"/>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lIns="0" tIns="0" rIns="0" bIns="0" anchor="ctr"/>
          <a:lstStyle>
            <a:lvl1pPr>
              <a:defRPr sz="3600">
                <a:solidFill>
                  <a:srgbClr val="000000"/>
                </a:solidFill>
              </a:defRPr>
            </a:lvl1pPr>
          </a:lstStyle>
          <a:p>
            <a:pPr/>
            <a:r>
              <a:t>Abwägen</a:t>
            </a:r>
          </a:p>
        </p:txBody>
      </p:sp>
    </p:spTree>
  </p:cSld>
  <p:clrMapOvr>
    <a:masterClrMapping/>
  </p:clrMapOvr>
  <p:transition xmlns:p14="http://schemas.microsoft.com/office/powerpoint/2010/main" spd="fast"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6" name="image8.jpg" descr="image8.jpg"/>
          <p:cNvPicPr>
            <a:picLocks noChangeAspect="0"/>
          </p:cNvPicPr>
          <p:nvPr/>
        </p:nvPicPr>
        <p:blipFill>
          <a:blip r:embed="rId2">
            <a:extLst/>
          </a:blip>
          <a:stretch>
            <a:fillRect/>
          </a:stretch>
        </p:blipFill>
        <p:spPr>
          <a:xfrm>
            <a:off x="4607855" y="5637409"/>
            <a:ext cx="4064001" cy="2463801"/>
          </a:xfrm>
          <a:prstGeom prst="rect">
            <a:avLst/>
          </a:prstGeom>
          <a:ln w="12700"/>
        </p:spPr>
      </p:pic>
      <p:pic>
        <p:nvPicPr>
          <p:cNvPr id="147" name="image9.png" descr="image9.png"/>
          <p:cNvPicPr>
            <a:picLocks noChangeAspect="0"/>
          </p:cNvPicPr>
          <p:nvPr/>
        </p:nvPicPr>
        <p:blipFill>
          <a:blip r:embed="rId3">
            <a:extLst/>
          </a:blip>
          <a:srcRect l="40090" t="37383" r="39302" b="37616"/>
          <a:stretch>
            <a:fillRect/>
          </a:stretch>
        </p:blipFill>
        <p:spPr>
          <a:xfrm>
            <a:off x="4607855" y="2553320"/>
            <a:ext cx="4064001" cy="2895601"/>
          </a:xfrm>
          <a:prstGeom prst="rect">
            <a:avLst/>
          </a:prstGeom>
          <a:ln w="12700"/>
        </p:spPr>
      </p:pic>
      <p:sp>
        <p:nvSpPr>
          <p:cNvPr id="148" name="Filterblatt nie vergessen!…"/>
          <p:cNvSpPr txBox="1"/>
          <p:nvPr/>
        </p:nvSpPr>
        <p:spPr>
          <a:xfrm>
            <a:off x="9096106" y="2552979"/>
            <a:ext cx="3505201" cy="54356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marL="342900" indent="-342900" algn="l">
              <a:spcBef>
                <a:spcPts val="1600"/>
              </a:spcBef>
              <a:buClr>
                <a:srgbClr val="FFFFFF"/>
              </a:buClr>
              <a:buSzPct val="100000"/>
              <a:buChar char=""/>
            </a:pPr>
            <a:r>
              <a:rPr sz="3000"/>
              <a:t>Filterblatt nie vergessen!</a:t>
            </a:r>
          </a:p>
          <a:p>
            <a:pPr marL="342900" indent="-342900" algn="l">
              <a:spcBef>
                <a:spcPts val="1600"/>
              </a:spcBef>
              <a:buClr>
                <a:srgbClr val="FFFFFF"/>
              </a:buClr>
              <a:buSzPct val="100000"/>
              <a:buChar char=""/>
            </a:pPr>
            <a:r>
              <a:rPr sz="3000"/>
              <a:t>Vor dem Einfüllen der Flüssigkeit überprüfen, ob die Nutsche saugt (Hand auflegen). </a:t>
            </a:r>
          </a:p>
          <a:p>
            <a:pPr marL="342900" indent="-342900" algn="l">
              <a:spcBef>
                <a:spcPts val="1600"/>
              </a:spcBef>
              <a:buClr>
                <a:srgbClr val="FFFFFF"/>
              </a:buClr>
              <a:buSzPct val="100000"/>
              <a:buChar char=""/>
            </a:pPr>
            <a:r>
              <a:rPr sz="3000"/>
              <a:t>Wenn nicht genutscht wird, Wasserstrahl abstellen.</a:t>
            </a:r>
          </a:p>
        </p:txBody>
      </p:sp>
      <p:pic>
        <p:nvPicPr>
          <p:cNvPr id="149" name="image10.jpg" descr="image10.jpg"/>
          <p:cNvPicPr>
            <a:picLocks noChangeAspect="0"/>
          </p:cNvPicPr>
          <p:nvPr/>
        </p:nvPicPr>
        <p:blipFill>
          <a:blip r:embed="rId4">
            <a:extLst/>
          </a:blip>
          <a:srcRect l="15488" t="0" r="0" b="114"/>
          <a:stretch>
            <a:fillRect/>
          </a:stretch>
        </p:blipFill>
        <p:spPr>
          <a:xfrm>
            <a:off x="746400" y="5642339"/>
            <a:ext cx="3708400" cy="2465220"/>
          </a:xfrm>
          <a:prstGeom prst="rect">
            <a:avLst/>
          </a:prstGeom>
          <a:ln w="12700"/>
        </p:spPr>
      </p:pic>
      <p:pic>
        <p:nvPicPr>
          <p:cNvPr id="150" name="image11.png" descr="image11.png"/>
          <p:cNvPicPr>
            <a:picLocks noChangeAspect="0"/>
          </p:cNvPicPr>
          <p:nvPr/>
        </p:nvPicPr>
        <p:blipFill>
          <a:blip r:embed="rId5">
            <a:extLst/>
          </a:blip>
          <a:srcRect l="14030" t="4438" r="17772" b="0"/>
          <a:stretch>
            <a:fillRect/>
          </a:stretch>
        </p:blipFill>
        <p:spPr>
          <a:xfrm>
            <a:off x="746400" y="2549574"/>
            <a:ext cx="3708401" cy="2895601"/>
          </a:xfrm>
          <a:prstGeom prst="rect">
            <a:avLst/>
          </a:prstGeom>
          <a:ln w="12700"/>
        </p:spPr>
      </p:pic>
      <p:sp>
        <p:nvSpPr>
          <p:cNvPr id="151" name="Nutschen"/>
          <p:cNvSpPr txBox="1"/>
          <p:nvPr/>
        </p:nvSpPr>
        <p:spPr>
          <a:xfrm>
            <a:off x="-12700" y="279400"/>
            <a:ext cx="13030200" cy="889000"/>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lIns="0" tIns="0" rIns="0" bIns="0" anchor="ctr"/>
          <a:lstStyle>
            <a:lvl1pPr>
              <a:defRPr sz="3600">
                <a:solidFill>
                  <a:srgbClr val="000000"/>
                </a:solidFill>
              </a:defRPr>
            </a:lvl1pPr>
          </a:lstStyle>
          <a:p>
            <a:pPr/>
            <a:r>
              <a:t>Nutschen</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image12.jpg" descr="image12.jpg"/>
          <p:cNvPicPr>
            <a:picLocks noChangeAspect="1"/>
          </p:cNvPicPr>
          <p:nvPr/>
        </p:nvPicPr>
        <p:blipFill>
          <a:blip r:embed="rId2">
            <a:extLst/>
          </a:blip>
          <a:stretch>
            <a:fillRect/>
          </a:stretch>
        </p:blipFill>
        <p:spPr>
          <a:xfrm>
            <a:off x="498354" y="2915087"/>
            <a:ext cx="4066955" cy="2286001"/>
          </a:xfrm>
          <a:prstGeom prst="rect">
            <a:avLst/>
          </a:prstGeom>
          <a:ln w="12700"/>
        </p:spPr>
      </p:pic>
      <p:pic>
        <p:nvPicPr>
          <p:cNvPr id="154" name="image13.jpg" descr="image13.jpg"/>
          <p:cNvPicPr>
            <a:picLocks noChangeAspect="1"/>
          </p:cNvPicPr>
          <p:nvPr/>
        </p:nvPicPr>
        <p:blipFill>
          <a:blip r:embed="rId3">
            <a:extLst/>
          </a:blip>
          <a:stretch>
            <a:fillRect/>
          </a:stretch>
        </p:blipFill>
        <p:spPr>
          <a:xfrm>
            <a:off x="4772460" y="2915087"/>
            <a:ext cx="4066955" cy="2286001"/>
          </a:xfrm>
          <a:prstGeom prst="rect">
            <a:avLst/>
          </a:prstGeom>
          <a:ln w="12700"/>
        </p:spPr>
      </p:pic>
      <p:pic>
        <p:nvPicPr>
          <p:cNvPr id="155" name="image14.jpg" descr="image14.jpg"/>
          <p:cNvPicPr>
            <a:picLocks noChangeAspect="1"/>
          </p:cNvPicPr>
          <p:nvPr/>
        </p:nvPicPr>
        <p:blipFill>
          <a:blip r:embed="rId4">
            <a:extLst/>
          </a:blip>
          <a:stretch>
            <a:fillRect/>
          </a:stretch>
        </p:blipFill>
        <p:spPr>
          <a:xfrm>
            <a:off x="490463" y="5437644"/>
            <a:ext cx="4076701" cy="2291478"/>
          </a:xfrm>
          <a:prstGeom prst="rect">
            <a:avLst/>
          </a:prstGeom>
          <a:ln w="12700"/>
        </p:spPr>
      </p:pic>
      <p:sp>
        <p:nvSpPr>
          <p:cNvPr id="156" name="1. «A» gedrückt halten und Peleus-Ball zusammen-drücken.…"/>
          <p:cNvSpPr txBox="1"/>
          <p:nvPr/>
        </p:nvSpPr>
        <p:spPr>
          <a:xfrm>
            <a:off x="9294562" y="2518834"/>
            <a:ext cx="3251201" cy="62992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gn="l">
              <a:spcBef>
                <a:spcPts val="1400"/>
              </a:spcBef>
              <a:buClr>
                <a:srgbClr val="FFFFFF"/>
              </a:buClr>
            </a:pPr>
            <a:r>
              <a:rPr sz="3000"/>
              <a:t>1. «A» gedrückt halten und Peleus-Ball zusammen-drücken.</a:t>
            </a:r>
          </a:p>
          <a:p>
            <a:pPr algn="l">
              <a:spcBef>
                <a:spcPts val="1400"/>
              </a:spcBef>
              <a:buClr>
                <a:srgbClr val="FFFFFF"/>
              </a:buClr>
            </a:pPr>
            <a:r>
              <a:rPr sz="3000"/>
              <a:t>2. «S»  drücken, um Flüssigkeit aufzunehmen.</a:t>
            </a:r>
          </a:p>
          <a:p>
            <a:pPr algn="l">
              <a:spcBef>
                <a:spcPts val="1400"/>
              </a:spcBef>
              <a:buClr>
                <a:srgbClr val="FFFFFF"/>
              </a:buClr>
            </a:pPr>
            <a:r>
              <a:rPr sz="3000"/>
              <a:t>3.«E» gedrückt halten (erst nachdem die Pipette leer ist!), um den Peleus-Ball wieder mit Luft zu füllen.</a:t>
            </a:r>
          </a:p>
        </p:txBody>
      </p:sp>
      <p:pic>
        <p:nvPicPr>
          <p:cNvPr id="157" name="image15.jpg" descr="image15.jpg"/>
          <p:cNvPicPr>
            <a:picLocks noChangeAspect="1"/>
          </p:cNvPicPr>
          <p:nvPr/>
        </p:nvPicPr>
        <p:blipFill>
          <a:blip r:embed="rId5">
            <a:extLst/>
          </a:blip>
          <a:stretch>
            <a:fillRect/>
          </a:stretch>
        </p:blipFill>
        <p:spPr>
          <a:xfrm>
            <a:off x="4772460" y="5437644"/>
            <a:ext cx="4089548" cy="2298701"/>
          </a:xfrm>
          <a:prstGeom prst="rect">
            <a:avLst/>
          </a:prstGeom>
          <a:ln w="12700"/>
        </p:spPr>
      </p:pic>
      <p:sp>
        <p:nvSpPr>
          <p:cNvPr id="158" name="Pipettieren"/>
          <p:cNvSpPr txBox="1"/>
          <p:nvPr/>
        </p:nvSpPr>
        <p:spPr>
          <a:xfrm>
            <a:off x="-12700" y="279400"/>
            <a:ext cx="13030200" cy="889000"/>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lIns="0" tIns="0" rIns="0" bIns="0" anchor="ctr"/>
          <a:lstStyle>
            <a:lvl1pPr>
              <a:defRPr sz="3600">
                <a:solidFill>
                  <a:srgbClr val="000000"/>
                </a:solidFill>
              </a:defRPr>
            </a:lvl1pPr>
          </a:lstStyle>
          <a:p>
            <a:pPr/>
            <a:r>
              <a:t>Pipettieren</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image16.png" descr="image16.png"/>
          <p:cNvPicPr>
            <a:picLocks noChangeAspect="0"/>
          </p:cNvPicPr>
          <p:nvPr/>
        </p:nvPicPr>
        <p:blipFill>
          <a:blip r:embed="rId2">
            <a:extLst/>
          </a:blip>
          <a:srcRect l="26889" t="0" r="30859" b="0"/>
          <a:stretch>
            <a:fillRect/>
          </a:stretch>
        </p:blipFill>
        <p:spPr>
          <a:xfrm>
            <a:off x="946316" y="2329552"/>
            <a:ext cx="4711701" cy="6331720"/>
          </a:xfrm>
          <a:prstGeom prst="rect">
            <a:avLst/>
          </a:prstGeom>
          <a:ln w="12700"/>
        </p:spPr>
      </p:pic>
      <p:sp>
        <p:nvSpPr>
          <p:cNvPr id="161" name="Für alle Pipetten gilt, dass die gewollte Menge dann erreicht ist, wenn der unterste Punkt des Bogens (Meniskus) genau bei der Markierung ist."/>
          <p:cNvSpPr txBox="1"/>
          <p:nvPr>
            <p:ph type="body" sz="half" idx="1"/>
          </p:nvPr>
        </p:nvSpPr>
        <p:spPr>
          <a:xfrm>
            <a:off x="6497473" y="3784276"/>
            <a:ext cx="5524501" cy="6188571"/>
          </a:xfrm>
          <a:prstGeom prst="rect">
            <a:avLst/>
          </a:prstGeom>
        </p:spPr>
        <p:txBody>
          <a:bodyPr lIns="38100" tIns="38100" rIns="38100" bIns="38100" anchor="t"/>
          <a:lstStyle>
            <a:lvl1pPr marL="0" indent="0" defTabSz="647700">
              <a:spcBef>
                <a:spcPts val="1400"/>
              </a:spcBef>
              <a:buClr>
                <a:srgbClr val="C8C8C0"/>
              </a:buClr>
              <a:buSzTx/>
              <a:buNone/>
              <a:defRPr sz="3400">
                <a:uFill>
                  <a:solidFill>
                    <a:srgbClr val="FFFFFF"/>
                  </a:solidFill>
                </a:uFill>
              </a:defRPr>
            </a:lvl1pPr>
          </a:lstStyle>
          <a:p>
            <a:pPr>
              <a:defRPr sz="2400"/>
            </a:pPr>
            <a:r>
              <a:rPr sz="3400"/>
              <a:t>Für alle Pipetten gilt, dass die gewollte Menge dann erreicht ist, wenn der unterste Punkt des Bogens (Meniskus) genau bei der Markierung ist.</a:t>
            </a:r>
          </a:p>
        </p:txBody>
      </p:sp>
      <p:sp>
        <p:nvSpPr>
          <p:cNvPr id="162" name="Pipettieren"/>
          <p:cNvSpPr txBox="1"/>
          <p:nvPr/>
        </p:nvSpPr>
        <p:spPr>
          <a:xfrm>
            <a:off x="-12700" y="279400"/>
            <a:ext cx="13030200" cy="889000"/>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lIns="0" tIns="0" rIns="0" bIns="0" anchor="ctr"/>
          <a:lstStyle>
            <a:lvl1pPr>
              <a:defRPr sz="3600">
                <a:solidFill>
                  <a:srgbClr val="000000"/>
                </a:solidFill>
              </a:defRPr>
            </a:lvl1pPr>
          </a:lstStyle>
          <a:p>
            <a:pPr/>
            <a:r>
              <a:t>Pipettieren</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4" name="image17.png" descr="image17.png"/>
          <p:cNvPicPr>
            <a:picLocks noChangeAspect="1"/>
          </p:cNvPicPr>
          <p:nvPr/>
        </p:nvPicPr>
        <p:blipFill>
          <a:blip r:embed="rId2">
            <a:extLst/>
          </a:blip>
          <a:stretch>
            <a:fillRect/>
          </a:stretch>
        </p:blipFill>
        <p:spPr>
          <a:xfrm>
            <a:off x="426815" y="2260598"/>
            <a:ext cx="3876959" cy="2179206"/>
          </a:xfrm>
          <a:prstGeom prst="rect">
            <a:avLst/>
          </a:prstGeom>
          <a:ln w="12700"/>
        </p:spPr>
      </p:pic>
      <p:pic>
        <p:nvPicPr>
          <p:cNvPr id="165" name="image18.png" descr="image18.png"/>
          <p:cNvPicPr>
            <a:picLocks noChangeAspect="1"/>
          </p:cNvPicPr>
          <p:nvPr/>
        </p:nvPicPr>
        <p:blipFill>
          <a:blip r:embed="rId3">
            <a:extLst/>
          </a:blip>
          <a:stretch>
            <a:fillRect/>
          </a:stretch>
        </p:blipFill>
        <p:spPr>
          <a:xfrm>
            <a:off x="8694477" y="2260598"/>
            <a:ext cx="3875027" cy="2176932"/>
          </a:xfrm>
          <a:prstGeom prst="rect">
            <a:avLst/>
          </a:prstGeom>
          <a:ln w="12700"/>
        </p:spPr>
      </p:pic>
      <p:pic>
        <p:nvPicPr>
          <p:cNvPr id="166" name="image19.jpg" descr="image19.jpg"/>
          <p:cNvPicPr>
            <a:picLocks noChangeAspect="1"/>
          </p:cNvPicPr>
          <p:nvPr/>
        </p:nvPicPr>
        <p:blipFill>
          <a:blip r:embed="rId4">
            <a:extLst/>
          </a:blip>
          <a:stretch>
            <a:fillRect/>
          </a:stretch>
        </p:blipFill>
        <p:spPr>
          <a:xfrm>
            <a:off x="4475021" y="2260598"/>
            <a:ext cx="3876959" cy="2179206"/>
          </a:xfrm>
          <a:prstGeom prst="rect">
            <a:avLst/>
          </a:prstGeom>
          <a:ln w="12700"/>
        </p:spPr>
      </p:pic>
      <p:sp>
        <p:nvSpPr>
          <p:cNvPr id="167" name="1. Überprüfen, ob das Gasventil des Arbeitsplatzes geschlossen ist.…"/>
          <p:cNvSpPr txBox="1"/>
          <p:nvPr/>
        </p:nvSpPr>
        <p:spPr>
          <a:xfrm>
            <a:off x="649923" y="4878323"/>
            <a:ext cx="11709401" cy="481584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gn="l">
              <a:spcBef>
                <a:spcPts val="1300"/>
              </a:spcBef>
              <a:buClr>
                <a:srgbClr val="FFFFFF"/>
              </a:buClr>
            </a:pPr>
            <a:r>
              <a:rPr sz="3400"/>
              <a:t>1. Überprüfen, ob das Gasventil des Arbeitsplatzes geschlossen ist. </a:t>
            </a:r>
          </a:p>
          <a:p>
            <a:pPr algn="l">
              <a:spcBef>
                <a:spcPts val="1300"/>
              </a:spcBef>
              <a:buClr>
                <a:srgbClr val="FFFFFF"/>
              </a:buClr>
            </a:pPr>
            <a:r>
              <a:rPr sz="3400"/>
              <a:t>2. Gasventil des Arbeitsplatzes vollständig öffnen (mittleres Bild).</a:t>
            </a:r>
          </a:p>
          <a:p>
            <a:pPr algn="l">
              <a:spcBef>
                <a:spcPts val="1300"/>
              </a:spcBef>
              <a:buClr>
                <a:srgbClr val="FFFFFF"/>
              </a:buClr>
            </a:pPr>
            <a:r>
              <a:rPr sz="3400"/>
              <a:t>3. Streichholz anzünden und sich der Öffnung des Brenners von unten her nähern.</a:t>
            </a:r>
          </a:p>
          <a:p>
            <a:pPr algn="l">
              <a:spcBef>
                <a:spcPts val="1300"/>
              </a:spcBef>
              <a:buClr>
                <a:srgbClr val="FFFFFF"/>
              </a:buClr>
            </a:pPr>
            <a:r>
              <a:rPr sz="3400"/>
              <a:t>4. Das Gasventil am Brenner dient lediglich der Regulierung der Flamme.</a:t>
            </a:r>
          </a:p>
          <a:p>
            <a:pPr algn="l">
              <a:spcBef>
                <a:spcPts val="1300"/>
              </a:spcBef>
              <a:buClr>
                <a:srgbClr val="FFFFFF"/>
              </a:buClr>
            </a:pPr>
            <a:r>
              <a:rPr sz="3400"/>
              <a:t>5. Zu keiner Zeit mit dem Körper in die Nähe der Flamme kommen.</a:t>
            </a:r>
          </a:p>
        </p:txBody>
      </p:sp>
      <p:sp>
        <p:nvSpPr>
          <p:cNvPr id="168" name="Bunsenbrenner"/>
          <p:cNvSpPr txBox="1"/>
          <p:nvPr/>
        </p:nvSpPr>
        <p:spPr>
          <a:xfrm>
            <a:off x="-12700" y="279400"/>
            <a:ext cx="13030200" cy="889000"/>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lIns="0" tIns="0" rIns="0" bIns="0" anchor="ctr"/>
          <a:lstStyle>
            <a:lvl1pPr>
              <a:defRPr sz="3600">
                <a:solidFill>
                  <a:srgbClr val="000000"/>
                </a:solidFill>
              </a:defRPr>
            </a:lvl1pPr>
          </a:lstStyle>
          <a:p>
            <a:pPr/>
            <a:r>
              <a:t>Bunsenbrenner</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Laborgeräte"/>
          <p:cNvSpPr txBox="1"/>
          <p:nvPr>
            <p:ph type="title"/>
          </p:nvPr>
        </p:nvSpPr>
        <p:spPr>
          <a:prstGeom prst="rect">
            <a:avLst/>
          </a:prstGeom>
        </p:spPr>
        <p:txBody>
          <a:bodyPr/>
          <a:lstStyle/>
          <a:p>
            <a:pPr/>
            <a:r>
              <a:t>Laborgeräte</a:t>
            </a:r>
          </a:p>
        </p:txBody>
      </p:sp>
      <p:pic>
        <p:nvPicPr>
          <p:cNvPr id="171" name="droppedImage.tiff" descr="droppedImage.tiff"/>
          <p:cNvPicPr>
            <a:picLocks noChangeAspect="1"/>
          </p:cNvPicPr>
          <p:nvPr/>
        </p:nvPicPr>
        <p:blipFill>
          <a:blip r:embed="rId2">
            <a:extLst/>
          </a:blip>
          <a:stretch>
            <a:fillRect/>
          </a:stretch>
        </p:blipFill>
        <p:spPr>
          <a:xfrm>
            <a:off x="977900" y="1574800"/>
            <a:ext cx="11036300" cy="7570085"/>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droppedImage.tiff" descr="droppedImage.tiff"/>
          <p:cNvPicPr>
            <a:picLocks noChangeAspect="1"/>
          </p:cNvPicPr>
          <p:nvPr/>
        </p:nvPicPr>
        <p:blipFill>
          <a:blip r:embed="rId2">
            <a:extLst/>
          </a:blip>
          <a:stretch>
            <a:fillRect/>
          </a:stretch>
        </p:blipFill>
        <p:spPr>
          <a:xfrm>
            <a:off x="2463800" y="1574800"/>
            <a:ext cx="8079748" cy="7708900"/>
          </a:xfrm>
          <a:prstGeom prst="rect">
            <a:avLst/>
          </a:prstGeom>
          <a:ln w="12700">
            <a:miter lim="400000"/>
          </a:ln>
        </p:spPr>
      </p:pic>
      <p:sp>
        <p:nvSpPr>
          <p:cNvPr id="174" name="Kreuzwortraetsel Laborgeräte - Lösungen"/>
          <p:cNvSpPr txBox="1"/>
          <p:nvPr>
            <p:ph type="title"/>
          </p:nvPr>
        </p:nvSpPr>
        <p:spPr>
          <a:prstGeom prst="rect">
            <a:avLst/>
          </a:prstGeom>
        </p:spPr>
        <p:txBody>
          <a:bodyPr/>
          <a:lstStyle/>
          <a:p>
            <a:pPr/>
            <a:r>
              <a:t>Kreuzwortraetsel Laborgeräte - Lösungen</a:t>
            </a:r>
          </a:p>
        </p:txBody>
      </p:sp>
      <p:pic>
        <p:nvPicPr>
          <p:cNvPr id="175" name="Glaswaren_Kreuzwortraetsel_Loesungen_nur TExt.psd" descr="Glaswaren_Kreuzwortraetsel_Loesungen_nur TExt.psd"/>
          <p:cNvPicPr>
            <a:picLocks noChangeAspect="1"/>
          </p:cNvPicPr>
          <p:nvPr/>
        </p:nvPicPr>
        <p:blipFill>
          <a:blip r:embed="rId3">
            <a:extLst/>
          </a:blip>
          <a:stretch>
            <a:fillRect/>
          </a:stretch>
        </p:blipFill>
        <p:spPr>
          <a:xfrm>
            <a:off x="2540000" y="1574800"/>
            <a:ext cx="7929998" cy="770890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5"/>
                                        </p:tgtEl>
                                        <p:attrNameLst>
                                          <p:attrName>style.visibility</p:attrName>
                                        </p:attrNameLst>
                                      </p:cBhvr>
                                      <p:to>
                                        <p:strVal val="visible"/>
                                      </p:to>
                                    </p:set>
                                    <p:animEffect filter="fade" transition="in">
                                      <p:cBhvr>
                                        <p:cTn id="7" dur="1000"/>
                                        <p:tgtEl>
                                          <p:spTgt spid="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5"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ynthese von Fluorescein"/>
          <p:cNvSpPr txBox="1"/>
          <p:nvPr>
            <p:ph type="title"/>
          </p:nvPr>
        </p:nvSpPr>
        <p:spPr>
          <a:prstGeom prst="rect">
            <a:avLst/>
          </a:prstGeom>
        </p:spPr>
        <p:txBody>
          <a:bodyPr/>
          <a:lstStyle/>
          <a:p>
            <a:pPr/>
            <a:r>
              <a:t>Synthese von Fluorescein</a:t>
            </a:r>
          </a:p>
        </p:txBody>
      </p:sp>
      <p:pic>
        <p:nvPicPr>
          <p:cNvPr id="178" name="Fluorescein.tiff" descr="Fluorescein.tiff"/>
          <p:cNvPicPr>
            <a:picLocks noChangeAspect="1"/>
          </p:cNvPicPr>
          <p:nvPr/>
        </p:nvPicPr>
        <p:blipFill>
          <a:blip r:embed="rId2">
            <a:extLst/>
          </a:blip>
          <a:stretch>
            <a:fillRect/>
          </a:stretch>
        </p:blipFill>
        <p:spPr>
          <a:xfrm>
            <a:off x="3898900" y="1689100"/>
            <a:ext cx="4889500" cy="760730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fast"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 name="image.png" descr="image.png"/>
          <p:cNvPicPr>
            <a:picLocks noChangeAspect="0"/>
          </p:cNvPicPr>
          <p:nvPr/>
        </p:nvPicPr>
        <p:blipFill>
          <a:blip r:embed="rId2">
            <a:extLst/>
          </a:blip>
          <a:stretch>
            <a:fillRect/>
          </a:stretch>
        </p:blipFill>
        <p:spPr>
          <a:xfrm>
            <a:off x="0" y="0"/>
            <a:ext cx="13004800" cy="927100"/>
          </a:xfrm>
          <a:prstGeom prst="rect">
            <a:avLst/>
          </a:prstGeom>
          <a:ln w="12700">
            <a:miter lim="400000"/>
          </a:ln>
        </p:spPr>
      </p:pic>
      <p:sp>
        <p:nvSpPr>
          <p:cNvPr id="51" name="Unfall in der Chemiestunde…"/>
          <p:cNvSpPr txBox="1"/>
          <p:nvPr>
            <p:ph type="body" idx="1"/>
          </p:nvPr>
        </p:nvSpPr>
        <p:spPr>
          <a:xfrm>
            <a:off x="431800" y="1511300"/>
            <a:ext cx="12242800" cy="8242300"/>
          </a:xfrm>
          <a:prstGeom prst="rect">
            <a:avLst/>
          </a:prstGeom>
        </p:spPr>
        <p:txBody>
          <a:bodyPr/>
          <a:lstStyle/>
          <a:p>
            <a:pPr marL="40640" indent="0" algn="ctr" defTabSz="806026">
              <a:buClr>
                <a:srgbClr val="000000"/>
              </a:buClr>
              <a:buFont typeface="Gill Sans"/>
              <a:defRPr b="1" i="1" sz="3400">
                <a:latin typeface="+mn-lt"/>
                <a:ea typeface="+mn-ea"/>
                <a:cs typeface="+mn-cs"/>
                <a:sym typeface="Gill Sans"/>
              </a:defRPr>
            </a:pPr>
            <a:r>
              <a:t>Unfall in der Chemiestunde</a:t>
            </a:r>
          </a:p>
          <a:p>
            <a:pPr marL="40640" indent="0" algn="ctr" defTabSz="806026">
              <a:spcBef>
                <a:spcPts val="1700"/>
              </a:spcBef>
              <a:buClr>
                <a:srgbClr val="000000"/>
              </a:buClr>
              <a:buFont typeface="Gill Sans"/>
            </a:pPr>
            <a:r>
              <a:rPr sz="1800">
                <a:latin typeface="+mn-lt"/>
                <a:ea typeface="+mn-ea"/>
                <a:cs typeface="+mn-cs"/>
                <a:sym typeface="Gill Sans"/>
              </a:rPr>
              <a:t>Neue Zürcher Zeitung</a:t>
            </a:r>
            <a:r>
              <a:rPr i="1" sz="1800">
                <a:latin typeface="+mn-lt"/>
                <a:ea typeface="+mn-ea"/>
                <a:cs typeface="+mn-cs"/>
                <a:sym typeface="Gill Sans"/>
              </a:rPr>
              <a:t>, </a:t>
            </a:r>
            <a:r>
              <a:rPr sz="1800">
                <a:latin typeface="+mn-lt"/>
                <a:ea typeface="+mn-ea"/>
                <a:cs typeface="+mn-cs"/>
                <a:sym typeface="Gill Sans"/>
              </a:rPr>
              <a:t>29.05.1999, </a:t>
            </a:r>
            <a:r>
              <a:rPr i="1" sz="1800">
                <a:latin typeface="+mn-lt"/>
                <a:ea typeface="+mn-ea"/>
                <a:cs typeface="+mn-cs"/>
                <a:sym typeface="Gill Sans"/>
              </a:rPr>
              <a:t>s. </a:t>
            </a:r>
            <a:r>
              <a:rPr sz="1800">
                <a:latin typeface="+mn-lt"/>
                <a:ea typeface="+mn-ea"/>
                <a:cs typeface="+mn-cs"/>
                <a:sym typeface="Gill Sans"/>
              </a:rPr>
              <a:t>51</a:t>
            </a:r>
            <a:endParaRPr sz="1800">
              <a:latin typeface="+mn-lt"/>
              <a:ea typeface="+mn-ea"/>
              <a:cs typeface="+mn-cs"/>
              <a:sym typeface="Gill Sans"/>
            </a:endParaRPr>
          </a:p>
          <a:p>
            <a:pPr marL="57799" indent="0" defTabSz="806026">
              <a:buClr>
                <a:srgbClr val="000000"/>
              </a:buClr>
              <a:buSzTx/>
              <a:buFont typeface="Palatino"/>
              <a:buNone/>
              <a:defRPr sz="2400">
                <a:latin typeface="Palatino"/>
                <a:ea typeface="Palatino"/>
                <a:cs typeface="Palatino"/>
                <a:sym typeface="Palatino"/>
              </a:defRPr>
            </a:pPr>
          </a:p>
          <a:p>
            <a:pPr marL="57799" indent="0" defTabSz="806026">
              <a:buClr>
                <a:srgbClr val="000000"/>
              </a:buClr>
              <a:buSzTx/>
              <a:buFont typeface="Times Roman"/>
              <a:buNone/>
            </a:pPr>
            <a:r>
              <a:rPr i="1" sz="2800">
                <a:latin typeface="+mn-lt"/>
                <a:ea typeface="+mn-ea"/>
                <a:cs typeface="+mn-cs"/>
                <a:sym typeface="Gill Sans"/>
              </a:rPr>
              <a:t>tom. </a:t>
            </a:r>
            <a:r>
              <a:rPr sz="2800">
                <a:latin typeface="+mn-lt"/>
                <a:ea typeface="+mn-ea"/>
                <a:cs typeface="+mn-cs"/>
                <a:sym typeface="Gill Sans"/>
              </a:rPr>
              <a:t>Ein Chemie-Experiment ist am Freitagmorgen an der Kantonsschule in Küsnacht nicht ganz wunschgemäss verlaufen; eine Lehrerin und ein Schüler sind dabei verletzt worden. Wie die Kantonspolizei Zürich mitteilt, wollte die 28jährige Lehrerin ihren Schülern um 9 Uhr 20 die Gefährlichkeit von Brom demonstrieren. Als sie die Flüssigkeit zeigte, glitt ihr die Flasche aus der Hand und fiel auf den Boden. Dabei öffnete sich der Verschluss. Es ergossen sich etwa 1,5 Deziliter der Chemikalie auf den Boden und begannen sofort zu verdampfen, so dass die Schüler das Zimmer fluchtartig verlassen mussten. Als sich die Lehrerin bückte, um die kleine Flasche wieder zu schliessen, erlitt sie Verätzungen an den Händen und Reizungen der Atemwege. Ein Schüler wurde an den Beinen von einigen Tropfen der aufspritzenden Flüssigkeit leicht verletzt. Zur Neutralisation und Entsorgung der ausgelaufenen Chemikalie wurden die Feuerwehr Küsnacht und die Chemie-Stützpunktfeuerwehr Zürich aufgeboten.</a:t>
            </a:r>
          </a:p>
        </p:txBody>
      </p:sp>
    </p:spTree>
  </p:cSld>
  <p:clrMapOvr>
    <a:masterClrMapping/>
  </p:clrMapOvr>
  <p:transition xmlns:p14="http://schemas.microsoft.com/office/powerpoint/2010/main" spd="fast"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Anwendung von Fluorescein in der Hydrologie"/>
          <p:cNvSpPr txBox="1"/>
          <p:nvPr>
            <p:ph type="title"/>
          </p:nvPr>
        </p:nvSpPr>
        <p:spPr>
          <a:prstGeom prst="rect">
            <a:avLst/>
          </a:prstGeom>
        </p:spPr>
        <p:txBody>
          <a:bodyPr/>
          <a:lstStyle/>
          <a:p>
            <a:pPr/>
            <a:r>
              <a:t>Anwendung von Fluorescein in der Hydrologie</a:t>
            </a:r>
          </a:p>
        </p:txBody>
      </p:sp>
      <p:pic>
        <p:nvPicPr>
          <p:cNvPr id="181" name="Chicago_River%2C_dye_travelling_upstream.tiff" descr="Chicago_River%2C_dye_travelling_upstream.tiff"/>
          <p:cNvPicPr>
            <a:picLocks noChangeAspect="1"/>
          </p:cNvPicPr>
          <p:nvPr/>
        </p:nvPicPr>
        <p:blipFill>
          <a:blip r:embed="rId2">
            <a:extLst/>
          </a:blip>
          <a:stretch>
            <a:fillRect/>
          </a:stretch>
        </p:blipFill>
        <p:spPr>
          <a:xfrm>
            <a:off x="2362200" y="1778000"/>
            <a:ext cx="8267700" cy="6200776"/>
          </a:xfrm>
          <a:prstGeom prst="rect">
            <a:avLst/>
          </a:prstGeom>
          <a:ln w="12700">
            <a:miter lim="400000"/>
          </a:ln>
          <a:effectLst>
            <a:outerShdw sx="100000" sy="100000" kx="0" ky="0" algn="b" rotWithShape="0" blurRad="127000" dist="76200" dir="2700000">
              <a:srgbClr val="000000">
                <a:alpha val="75000"/>
              </a:srgbClr>
            </a:outerShdw>
          </a:effectLst>
        </p:spPr>
      </p:pic>
      <p:sp>
        <p:nvSpPr>
          <p:cNvPr id="182" name="Eine Fluorescein-Wolke im Chicago River während des St. Patrick’s Day 2005"/>
          <p:cNvSpPr txBox="1"/>
          <p:nvPr/>
        </p:nvSpPr>
        <p:spPr>
          <a:xfrm>
            <a:off x="1525122" y="8350250"/>
            <a:ext cx="9690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400"/>
            </a:lvl1pPr>
          </a:lstStyle>
          <a:p>
            <a:pPr/>
            <a:r>
              <a:t>Eine Fluorescein-Wolke im Chicago River während des St. Patrick’s Day 2005</a:t>
            </a:r>
          </a:p>
        </p:txBody>
      </p:sp>
    </p:spTree>
  </p:cSld>
  <p:clrMapOvr>
    <a:masterClrMapping/>
  </p:clrMapOvr>
  <p:transition xmlns:p14="http://schemas.microsoft.com/office/powerpoint/2010/main" spd="fast"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Anwendung von Fluorescein in der Augenheilkunde"/>
          <p:cNvSpPr txBox="1"/>
          <p:nvPr>
            <p:ph type="title"/>
          </p:nvPr>
        </p:nvSpPr>
        <p:spPr>
          <a:prstGeom prst="rect">
            <a:avLst/>
          </a:prstGeom>
        </p:spPr>
        <p:txBody>
          <a:bodyPr/>
          <a:lstStyle/>
          <a:p>
            <a:pPr/>
            <a:r>
              <a:t>Anwendung von Fluorescein in der Augenheilkunde</a:t>
            </a:r>
          </a:p>
        </p:txBody>
      </p:sp>
      <p:pic>
        <p:nvPicPr>
          <p:cNvPr id="185" name="slitLamp08.tiff" descr="slitLamp08.tiff"/>
          <p:cNvPicPr>
            <a:picLocks noChangeAspect="1"/>
          </p:cNvPicPr>
          <p:nvPr/>
        </p:nvPicPr>
        <p:blipFill>
          <a:blip r:embed="rId2">
            <a:extLst/>
          </a:blip>
          <a:stretch>
            <a:fillRect/>
          </a:stretch>
        </p:blipFill>
        <p:spPr>
          <a:xfrm>
            <a:off x="1454150" y="1714500"/>
            <a:ext cx="4330700" cy="6261516"/>
          </a:xfrm>
          <a:prstGeom prst="rect">
            <a:avLst/>
          </a:prstGeom>
          <a:ln w="12700">
            <a:solidFill>
              <a:srgbClr val="000000"/>
            </a:solidFill>
            <a:miter lim="400000"/>
          </a:ln>
          <a:effectLst>
            <a:outerShdw sx="100000" sy="100000" kx="0" ky="0" algn="b" rotWithShape="0" blurRad="127000" dist="76200" dir="2700000">
              <a:srgbClr val="000000">
                <a:alpha val="75000"/>
              </a:srgbClr>
            </a:outerShdw>
          </a:effectLst>
        </p:spPr>
      </p:pic>
      <p:pic>
        <p:nvPicPr>
          <p:cNvPr id="186" name="slitLamp09.tiff" descr="slitLamp09.tiff"/>
          <p:cNvPicPr>
            <a:picLocks noChangeAspect="1"/>
          </p:cNvPicPr>
          <p:nvPr/>
        </p:nvPicPr>
        <p:blipFill>
          <a:blip r:embed="rId3">
            <a:extLst/>
          </a:blip>
          <a:stretch>
            <a:fillRect/>
          </a:stretch>
        </p:blipFill>
        <p:spPr>
          <a:xfrm flipH="1">
            <a:off x="7050352" y="1714500"/>
            <a:ext cx="4254501" cy="6275917"/>
          </a:xfrm>
          <a:prstGeom prst="rect">
            <a:avLst/>
          </a:prstGeom>
          <a:ln w="12700">
            <a:solidFill>
              <a:srgbClr val="000000"/>
            </a:solidFill>
            <a:miter lim="400000"/>
          </a:ln>
          <a:effectLst>
            <a:outerShdw sx="100000" sy="100000" kx="0" ky="0" algn="b" rotWithShape="0" blurRad="127000" dist="76200" dir="2700000">
              <a:srgbClr val="000000">
                <a:alpha val="75000"/>
              </a:srgbClr>
            </a:outerShdw>
          </a:effectLst>
        </p:spPr>
      </p:pic>
      <p:sp>
        <p:nvSpPr>
          <p:cNvPr id="187" name="Retina-Ablösung : Sichtbar durch die Einnahme von Fluorescein"/>
          <p:cNvSpPr txBox="1"/>
          <p:nvPr/>
        </p:nvSpPr>
        <p:spPr>
          <a:xfrm>
            <a:off x="1791822" y="8337550"/>
            <a:ext cx="3644901"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400"/>
            </a:lvl1pPr>
          </a:lstStyle>
          <a:p>
            <a:pPr/>
            <a:r>
              <a:t>Retina-Ablösung : Sichtbar durch die Einnahme von Fluorescein</a:t>
            </a:r>
          </a:p>
        </p:txBody>
      </p:sp>
      <p:sp>
        <p:nvSpPr>
          <p:cNvPr id="188" name="Verstärkung des Effekts im Blaulicht (Kobalt-Glas)"/>
          <p:cNvSpPr txBox="1"/>
          <p:nvPr/>
        </p:nvSpPr>
        <p:spPr>
          <a:xfrm>
            <a:off x="7354422" y="8515350"/>
            <a:ext cx="3644901"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400"/>
            </a:lvl1pPr>
          </a:lstStyle>
          <a:p>
            <a:pPr/>
            <a:r>
              <a:t>Verstärkung des Effekts im Blaulicht (Kobalt-Glas)</a:t>
            </a:r>
          </a:p>
        </p:txBody>
      </p:sp>
    </p:spTree>
  </p:cSld>
  <p:clrMapOvr>
    <a:masterClrMapping/>
  </p:clrMapOvr>
  <p:transition xmlns:p14="http://schemas.microsoft.com/office/powerpoint/2010/main" spd="fast"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0" name="Glaswaren - Lösungen"/>
          <p:cNvSpPr txBox="1"/>
          <p:nvPr>
            <p:ph type="title"/>
          </p:nvPr>
        </p:nvSpPr>
        <p:spPr>
          <a:prstGeom prst="rect">
            <a:avLst/>
          </a:prstGeom>
        </p:spPr>
        <p:txBody>
          <a:bodyPr/>
          <a:lstStyle/>
          <a:p>
            <a:pPr/>
            <a:r>
              <a:t>Glaswaren - Lösungen</a:t>
            </a:r>
          </a:p>
        </p:txBody>
      </p:sp>
      <p:pic>
        <p:nvPicPr>
          <p:cNvPr id="191" name="droppedImage.tiff" descr="droppedImage.tiff"/>
          <p:cNvPicPr>
            <a:picLocks noChangeAspect="1"/>
          </p:cNvPicPr>
          <p:nvPr/>
        </p:nvPicPr>
        <p:blipFill>
          <a:blip r:embed="rId2">
            <a:extLst/>
          </a:blip>
          <a:stretch>
            <a:fillRect/>
          </a:stretch>
        </p:blipFill>
        <p:spPr>
          <a:xfrm>
            <a:off x="1375829" y="1473200"/>
            <a:ext cx="10240442" cy="755650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fast"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3" name="Glaswaren - Lösungen"/>
          <p:cNvSpPr txBox="1"/>
          <p:nvPr>
            <p:ph type="title"/>
          </p:nvPr>
        </p:nvSpPr>
        <p:spPr>
          <a:prstGeom prst="rect">
            <a:avLst/>
          </a:prstGeom>
        </p:spPr>
        <p:txBody>
          <a:bodyPr/>
          <a:lstStyle/>
          <a:p>
            <a:pPr/>
            <a:r>
              <a:t>Glaswaren - Lösungen</a:t>
            </a:r>
          </a:p>
        </p:txBody>
      </p:sp>
      <p:pic>
        <p:nvPicPr>
          <p:cNvPr id="194" name="droppedImage.tiff" descr="droppedImage.tiff"/>
          <p:cNvPicPr>
            <a:picLocks noChangeAspect="1"/>
          </p:cNvPicPr>
          <p:nvPr/>
        </p:nvPicPr>
        <p:blipFill>
          <a:blip r:embed="rId2">
            <a:extLst/>
          </a:blip>
          <a:stretch>
            <a:fillRect/>
          </a:stretch>
        </p:blipFill>
        <p:spPr>
          <a:xfrm>
            <a:off x="1339850" y="1473200"/>
            <a:ext cx="10312400" cy="760960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ynthese von Fluorescein"/>
          <p:cNvSpPr txBox="1"/>
          <p:nvPr>
            <p:ph type="title"/>
          </p:nvPr>
        </p:nvSpPr>
        <p:spPr>
          <a:prstGeom prst="rect">
            <a:avLst/>
          </a:prstGeom>
        </p:spPr>
        <p:txBody>
          <a:bodyPr/>
          <a:lstStyle/>
          <a:p>
            <a:pPr/>
            <a:r>
              <a:t>Synthese von Fluorescein</a:t>
            </a:r>
          </a:p>
        </p:txBody>
      </p:sp>
      <p:pic>
        <p:nvPicPr>
          <p:cNvPr id="197" name="Fluorescein.tiff" descr="Fluorescein.tiff"/>
          <p:cNvPicPr>
            <a:picLocks noChangeAspect="1"/>
          </p:cNvPicPr>
          <p:nvPr/>
        </p:nvPicPr>
        <p:blipFill>
          <a:blip r:embed="rId2">
            <a:extLst/>
          </a:blip>
          <a:stretch>
            <a:fillRect/>
          </a:stretch>
        </p:blipFill>
        <p:spPr>
          <a:xfrm>
            <a:off x="3898900" y="1689100"/>
            <a:ext cx="4889500" cy="760730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Synthese von Fluorescein: Reaktionsgleichungen"/>
          <p:cNvSpPr txBox="1"/>
          <p:nvPr>
            <p:ph type="title"/>
          </p:nvPr>
        </p:nvSpPr>
        <p:spPr>
          <a:prstGeom prst="rect">
            <a:avLst/>
          </a:prstGeom>
        </p:spPr>
        <p:txBody>
          <a:bodyPr/>
          <a:lstStyle/>
          <a:p>
            <a:pPr/>
            <a:r>
              <a:t>Synthese von Fluorescein: Reaktionsgleichungen</a:t>
            </a:r>
          </a:p>
        </p:txBody>
      </p:sp>
      <p:sp>
        <p:nvSpPr>
          <p:cNvPr id="200" name="Welche beiden Moleküle sind im ersten Reaktionsschritt nicht eingezeichnet?"/>
          <p:cNvSpPr txBox="1"/>
          <p:nvPr/>
        </p:nvSpPr>
        <p:spPr>
          <a:xfrm>
            <a:off x="1817222" y="8413750"/>
            <a:ext cx="99695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buSzPct val="125000"/>
              <a:buChar char="•"/>
              <a:defRPr sz="2400"/>
            </a:lvl1pPr>
          </a:lstStyle>
          <a:p>
            <a:pPr/>
            <a:r>
              <a:t>  Welche beiden Moleküle sind im ersten Reaktionsschritt nicht eingezeichnet?</a:t>
            </a:r>
          </a:p>
        </p:txBody>
      </p:sp>
      <p:pic>
        <p:nvPicPr>
          <p:cNvPr id="201" name="RGLG.pdf" descr="RGLG.pdf"/>
          <p:cNvPicPr>
            <a:picLocks noChangeAspect="1"/>
          </p:cNvPicPr>
          <p:nvPr/>
        </p:nvPicPr>
        <p:blipFill>
          <a:blip r:embed="rId2">
            <a:extLst/>
          </a:blip>
          <a:stretch>
            <a:fillRect/>
          </a:stretch>
        </p:blipFill>
        <p:spPr>
          <a:xfrm>
            <a:off x="2057400" y="1638300"/>
            <a:ext cx="8917641" cy="659130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fast"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3" name="Aufgaben - Lösungen"/>
          <p:cNvSpPr txBox="1"/>
          <p:nvPr>
            <p:ph type="title"/>
          </p:nvPr>
        </p:nvSpPr>
        <p:spPr>
          <a:prstGeom prst="rect">
            <a:avLst/>
          </a:prstGeom>
        </p:spPr>
        <p:txBody>
          <a:bodyPr/>
          <a:lstStyle/>
          <a:p>
            <a:pPr/>
            <a:r>
              <a:t>Aufgaben - Lösungen</a:t>
            </a:r>
          </a:p>
        </p:txBody>
      </p:sp>
      <p:pic>
        <p:nvPicPr>
          <p:cNvPr id="204" name="droppedImage.tiff" descr="droppedImage.tiff"/>
          <p:cNvPicPr>
            <a:picLocks noChangeAspect="1"/>
          </p:cNvPicPr>
          <p:nvPr/>
        </p:nvPicPr>
        <p:blipFill>
          <a:blip r:embed="rId2">
            <a:extLst/>
          </a:blip>
          <a:stretch>
            <a:fillRect/>
          </a:stretch>
        </p:blipFill>
        <p:spPr>
          <a:xfrm>
            <a:off x="838200" y="1765300"/>
            <a:ext cx="11328406" cy="7214959"/>
          </a:xfrm>
          <a:prstGeom prst="rect">
            <a:avLst/>
          </a:prstGeom>
          <a:ln w="12700">
            <a:miter lim="400000"/>
          </a:ln>
        </p:spPr>
      </p:pic>
      <p:pic>
        <p:nvPicPr>
          <p:cNvPr id="205" name="droppedImage.tiff" descr="droppedImage.tiff"/>
          <p:cNvPicPr>
            <a:picLocks noChangeAspect="1"/>
          </p:cNvPicPr>
          <p:nvPr/>
        </p:nvPicPr>
        <p:blipFill>
          <a:blip r:embed="rId3">
            <a:extLst/>
          </a:blip>
          <a:stretch>
            <a:fillRect/>
          </a:stretch>
        </p:blipFill>
        <p:spPr>
          <a:xfrm>
            <a:off x="838200" y="1765300"/>
            <a:ext cx="11328406" cy="7214959"/>
          </a:xfrm>
          <a:prstGeom prst="rect">
            <a:avLst/>
          </a:prstGeom>
          <a:ln w="12700">
            <a:miter lim="400000"/>
          </a:ln>
        </p:spPr>
      </p:pic>
      <p:pic>
        <p:nvPicPr>
          <p:cNvPr id="206" name="droppedImage.tiff" descr="droppedImage.tiff"/>
          <p:cNvPicPr>
            <a:picLocks noChangeAspect="1"/>
          </p:cNvPicPr>
          <p:nvPr/>
        </p:nvPicPr>
        <p:blipFill>
          <a:blip r:embed="rId4">
            <a:extLst/>
          </a:blip>
          <a:stretch>
            <a:fillRect/>
          </a:stretch>
        </p:blipFill>
        <p:spPr>
          <a:xfrm>
            <a:off x="838200" y="1765300"/>
            <a:ext cx="11328406" cy="7214959"/>
          </a:xfrm>
          <a:prstGeom prst="rect">
            <a:avLst/>
          </a:prstGeom>
          <a:ln w="12700">
            <a:miter lim="400000"/>
          </a:ln>
        </p:spPr>
      </p:pic>
      <p:pic>
        <p:nvPicPr>
          <p:cNvPr id="207" name="droppedImage.tiff" descr="droppedImage.tiff"/>
          <p:cNvPicPr>
            <a:picLocks noChangeAspect="1"/>
          </p:cNvPicPr>
          <p:nvPr/>
        </p:nvPicPr>
        <p:blipFill>
          <a:blip r:embed="rId5">
            <a:extLst/>
          </a:blip>
          <a:stretch>
            <a:fillRect/>
          </a:stretch>
        </p:blipFill>
        <p:spPr>
          <a:xfrm>
            <a:off x="838200" y="1765300"/>
            <a:ext cx="11328406" cy="7214959"/>
          </a:xfrm>
          <a:prstGeom prst="rect">
            <a:avLst/>
          </a:prstGeom>
          <a:ln w="12700">
            <a:miter lim="400000"/>
          </a:ln>
        </p:spPr>
      </p:pic>
      <p:pic>
        <p:nvPicPr>
          <p:cNvPr id="208" name="droppedImage.tiff" descr="droppedImage.tiff"/>
          <p:cNvPicPr>
            <a:picLocks noChangeAspect="1"/>
          </p:cNvPicPr>
          <p:nvPr/>
        </p:nvPicPr>
        <p:blipFill>
          <a:blip r:embed="rId6">
            <a:extLst/>
          </a:blip>
          <a:stretch>
            <a:fillRect/>
          </a:stretch>
        </p:blipFill>
        <p:spPr>
          <a:xfrm>
            <a:off x="838200" y="1765300"/>
            <a:ext cx="11328406" cy="7214959"/>
          </a:xfrm>
          <a:prstGeom prst="rect">
            <a:avLst/>
          </a:prstGeom>
          <a:ln w="12700">
            <a:miter lim="400000"/>
          </a:ln>
        </p:spPr>
      </p:pic>
      <p:pic>
        <p:nvPicPr>
          <p:cNvPr id="209" name="droppedImage.tiff" descr="droppedImage.tiff"/>
          <p:cNvPicPr>
            <a:picLocks noChangeAspect="1"/>
          </p:cNvPicPr>
          <p:nvPr/>
        </p:nvPicPr>
        <p:blipFill>
          <a:blip r:embed="rId7">
            <a:extLst/>
          </a:blip>
          <a:stretch>
            <a:fillRect/>
          </a:stretch>
        </p:blipFill>
        <p:spPr>
          <a:xfrm>
            <a:off x="838200" y="1765300"/>
            <a:ext cx="11328406" cy="7214959"/>
          </a:xfrm>
          <a:prstGeom prst="rect">
            <a:avLst/>
          </a:prstGeom>
          <a:ln w="12700">
            <a:miter lim="400000"/>
          </a:ln>
        </p:spPr>
      </p:pic>
    </p:spTree>
  </p:cSld>
  <p:clrMapOvr>
    <a:masterClrMapping/>
  </p:clrMapOvr>
  <p:transition xmlns:p14="http://schemas.microsoft.com/office/powerpoint/2010/mai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5"/>
                                        </p:tgtEl>
                                        <p:attrNameLst>
                                          <p:attrName>style.visibility</p:attrName>
                                        </p:attrNameLst>
                                      </p:cBhvr>
                                      <p:to>
                                        <p:strVal val="visible"/>
                                      </p:to>
                                    </p:set>
                                    <p:animEffect filter="fade" transition="in">
                                      <p:cBhvr>
                                        <p:cTn id="7" dur="1000"/>
                                        <p:tgtEl>
                                          <p:spTgt spid="20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06"/>
                                        </p:tgtEl>
                                        <p:attrNameLst>
                                          <p:attrName>style.visibility</p:attrName>
                                        </p:attrNameLst>
                                      </p:cBhvr>
                                      <p:to>
                                        <p:strVal val="visible"/>
                                      </p:to>
                                    </p:set>
                                    <p:animEffect filter="fade" transition="in">
                                      <p:cBhvr>
                                        <p:cTn id="12" dur="1000"/>
                                        <p:tgtEl>
                                          <p:spTgt spid="20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207"/>
                                        </p:tgtEl>
                                        <p:attrNameLst>
                                          <p:attrName>style.visibility</p:attrName>
                                        </p:attrNameLst>
                                      </p:cBhvr>
                                      <p:to>
                                        <p:strVal val="visible"/>
                                      </p:to>
                                    </p:set>
                                    <p:animEffect filter="fade" transition="in">
                                      <p:cBhvr>
                                        <p:cTn id="17" dur="1000"/>
                                        <p:tgtEl>
                                          <p:spTgt spid="207"/>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208"/>
                                        </p:tgtEl>
                                        <p:attrNameLst>
                                          <p:attrName>style.visibility</p:attrName>
                                        </p:attrNameLst>
                                      </p:cBhvr>
                                      <p:to>
                                        <p:strVal val="visible"/>
                                      </p:to>
                                    </p:set>
                                    <p:animEffect filter="fade" transition="in">
                                      <p:cBhvr>
                                        <p:cTn id="22" dur="1000"/>
                                        <p:tgtEl>
                                          <p:spTgt spid="208"/>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209"/>
                                        </p:tgtEl>
                                        <p:attrNameLst>
                                          <p:attrName>style.visibility</p:attrName>
                                        </p:attrNameLst>
                                      </p:cBhvr>
                                      <p:to>
                                        <p:strVal val="visible"/>
                                      </p:to>
                                    </p:set>
                                    <p:animEffect filter="fade" transition="in">
                                      <p:cBhvr>
                                        <p:cTn id="27" dur="10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 grpId="1"/>
      <p:bldP build="whole" bldLvl="1" animBg="1" rev="0" advAuto="0" spid="209" grpId="5"/>
      <p:bldP build="whole" bldLvl="1" animBg="1" rev="0" advAuto="0" spid="207" grpId="3"/>
      <p:bldP build="whole" bldLvl="1" animBg="1" rev="0" advAuto="0" spid="208" grpId="4"/>
      <p:bldP build="whole" bldLvl="1" animBg="1" rev="0" advAuto="0" spid="206" grpId="2"/>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Aufgaben - Lösungen"/>
          <p:cNvSpPr txBox="1"/>
          <p:nvPr>
            <p:ph type="title"/>
          </p:nvPr>
        </p:nvSpPr>
        <p:spPr>
          <a:prstGeom prst="rect">
            <a:avLst/>
          </a:prstGeom>
        </p:spPr>
        <p:txBody>
          <a:bodyPr/>
          <a:lstStyle/>
          <a:p>
            <a:pPr/>
            <a:r>
              <a:t>Aufgaben - Lösungen</a:t>
            </a:r>
          </a:p>
        </p:txBody>
      </p:sp>
      <p:pic>
        <p:nvPicPr>
          <p:cNvPr id="212" name="Bild" descr="Bild"/>
          <p:cNvPicPr>
            <a:picLocks noChangeAspect="1"/>
          </p:cNvPicPr>
          <p:nvPr/>
        </p:nvPicPr>
        <p:blipFill>
          <a:blip r:embed="rId2">
            <a:extLst/>
          </a:blip>
          <a:stretch>
            <a:fillRect/>
          </a:stretch>
        </p:blipFill>
        <p:spPr>
          <a:xfrm>
            <a:off x="2163827" y="1441450"/>
            <a:ext cx="8677146" cy="7831453"/>
          </a:xfrm>
          <a:prstGeom prst="rect">
            <a:avLst/>
          </a:prstGeom>
          <a:ln w="12700">
            <a:miter lim="400000"/>
          </a:ln>
        </p:spPr>
      </p:pic>
      <p:pic>
        <p:nvPicPr>
          <p:cNvPr id="213" name="Bild" descr="Bild"/>
          <p:cNvPicPr>
            <a:picLocks noChangeAspect="1"/>
          </p:cNvPicPr>
          <p:nvPr/>
        </p:nvPicPr>
        <p:blipFill>
          <a:blip r:embed="rId3">
            <a:extLst/>
          </a:blip>
          <a:stretch>
            <a:fillRect/>
          </a:stretch>
        </p:blipFill>
        <p:spPr>
          <a:xfrm>
            <a:off x="2163827" y="1441450"/>
            <a:ext cx="8677146" cy="7831453"/>
          </a:xfrm>
          <a:prstGeom prst="rect">
            <a:avLst/>
          </a:prstGeom>
          <a:ln w="12700">
            <a:miter lim="400000"/>
          </a:ln>
        </p:spPr>
      </p:pic>
      <p:pic>
        <p:nvPicPr>
          <p:cNvPr id="214" name="Bild" descr="Bild"/>
          <p:cNvPicPr>
            <a:picLocks noChangeAspect="1"/>
          </p:cNvPicPr>
          <p:nvPr/>
        </p:nvPicPr>
        <p:blipFill>
          <a:blip r:embed="rId4">
            <a:extLst/>
          </a:blip>
          <a:stretch>
            <a:fillRect/>
          </a:stretch>
        </p:blipFill>
        <p:spPr>
          <a:xfrm>
            <a:off x="2163827" y="1441450"/>
            <a:ext cx="8677146" cy="7831453"/>
          </a:xfrm>
          <a:prstGeom prst="rect">
            <a:avLst/>
          </a:prstGeom>
          <a:ln w="12700">
            <a:miter lim="400000"/>
          </a:ln>
        </p:spPr>
      </p:pic>
      <p:pic>
        <p:nvPicPr>
          <p:cNvPr id="215" name="Bild" descr="Bild"/>
          <p:cNvPicPr>
            <a:picLocks noChangeAspect="1"/>
          </p:cNvPicPr>
          <p:nvPr/>
        </p:nvPicPr>
        <p:blipFill>
          <a:blip r:embed="rId5">
            <a:extLst/>
          </a:blip>
          <a:stretch>
            <a:fillRect/>
          </a:stretch>
        </p:blipFill>
        <p:spPr>
          <a:xfrm>
            <a:off x="2163827" y="1441450"/>
            <a:ext cx="8677146" cy="7831453"/>
          </a:xfrm>
          <a:prstGeom prst="rect">
            <a:avLst/>
          </a:prstGeom>
          <a:ln w="12700">
            <a:miter lim="400000"/>
          </a:ln>
        </p:spPr>
      </p:pic>
      <p:pic>
        <p:nvPicPr>
          <p:cNvPr id="216" name="Bild" descr="Bild"/>
          <p:cNvPicPr>
            <a:picLocks noChangeAspect="1"/>
          </p:cNvPicPr>
          <p:nvPr/>
        </p:nvPicPr>
        <p:blipFill>
          <a:blip r:embed="rId6">
            <a:extLst/>
          </a:blip>
          <a:stretch>
            <a:fillRect/>
          </a:stretch>
        </p:blipFill>
        <p:spPr>
          <a:xfrm>
            <a:off x="2163827" y="1441450"/>
            <a:ext cx="8677146" cy="7831453"/>
          </a:xfrm>
          <a:prstGeom prst="rect">
            <a:avLst/>
          </a:prstGeom>
          <a:ln w="12700">
            <a:miter lim="400000"/>
          </a:ln>
        </p:spPr>
      </p:pic>
      <p:pic>
        <p:nvPicPr>
          <p:cNvPr id="217" name="Bild" descr="Bild"/>
          <p:cNvPicPr>
            <a:picLocks noChangeAspect="1"/>
          </p:cNvPicPr>
          <p:nvPr/>
        </p:nvPicPr>
        <p:blipFill>
          <a:blip r:embed="rId7">
            <a:extLst/>
          </a:blip>
          <a:stretch>
            <a:fillRect/>
          </a:stretch>
        </p:blipFill>
        <p:spPr>
          <a:xfrm>
            <a:off x="2163827" y="1441450"/>
            <a:ext cx="8677146" cy="7831453"/>
          </a:xfrm>
          <a:prstGeom prst="rect">
            <a:avLst/>
          </a:prstGeom>
          <a:ln w="12700">
            <a:miter lim="400000"/>
          </a:ln>
        </p:spPr>
      </p:pic>
    </p:spTree>
  </p:cSld>
  <p:clrMapOvr>
    <a:masterClrMapping/>
  </p:clrMapOvr>
  <p:transition xmlns:p14="http://schemas.microsoft.com/office/powerpoint/2010/mai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6" grpId="5"/>
      <p:bldP build="whole" bldLvl="1" animBg="1" rev="0" advAuto="0" spid="213" grpId="2"/>
      <p:bldP build="whole" bldLvl="1" animBg="1" rev="0" advAuto="0" spid="217" grpId="6"/>
      <p:bldP build="whole" bldLvl="1" animBg="1" rev="0" advAuto="0" spid="212" grpId="1"/>
      <p:bldP build="whole" bldLvl="1" animBg="1" rev="0" advAuto="0" spid="214" grpId="3"/>
      <p:bldP build="whole" bldLvl="1" animBg="1" rev="0" advAuto="0" spid="215" grpId="4"/>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ynthese von Fluorescein: Reaktionsgleichungen"/>
          <p:cNvSpPr txBox="1"/>
          <p:nvPr>
            <p:ph type="title"/>
          </p:nvPr>
        </p:nvSpPr>
        <p:spPr>
          <a:prstGeom prst="rect">
            <a:avLst/>
          </a:prstGeom>
        </p:spPr>
        <p:txBody>
          <a:bodyPr/>
          <a:lstStyle/>
          <a:p>
            <a:pPr/>
            <a:r>
              <a:t>Synthese von Fluorescein: Reaktionsgleichungen</a:t>
            </a:r>
          </a:p>
        </p:txBody>
      </p:sp>
      <p:sp>
        <p:nvSpPr>
          <p:cNvPr id="220" name="Welche beiden Moleküle sind im ersten Reaktionsschritt nicht eingezeichnet?"/>
          <p:cNvSpPr txBox="1"/>
          <p:nvPr/>
        </p:nvSpPr>
        <p:spPr>
          <a:xfrm>
            <a:off x="1817222" y="8413750"/>
            <a:ext cx="99695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buSzPct val="125000"/>
              <a:buChar char="•"/>
              <a:defRPr sz="2400"/>
            </a:lvl1pPr>
          </a:lstStyle>
          <a:p>
            <a:pPr/>
            <a:r>
              <a:t>  Welche beiden Moleküle sind im ersten Reaktionsschritt nicht eingezeichnet?</a:t>
            </a:r>
          </a:p>
        </p:txBody>
      </p:sp>
      <p:pic>
        <p:nvPicPr>
          <p:cNvPr id="221" name="RGLG.pdf" descr="RGLG.pdf"/>
          <p:cNvPicPr>
            <a:picLocks noChangeAspect="1"/>
          </p:cNvPicPr>
          <p:nvPr/>
        </p:nvPicPr>
        <p:blipFill>
          <a:blip r:embed="rId2">
            <a:extLst/>
          </a:blip>
          <a:stretch>
            <a:fillRect/>
          </a:stretch>
        </p:blipFill>
        <p:spPr>
          <a:xfrm>
            <a:off x="2057400" y="1638300"/>
            <a:ext cx="8917641" cy="6591300"/>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fast"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Aufgaben - Lösungen"/>
          <p:cNvSpPr txBox="1"/>
          <p:nvPr>
            <p:ph type="title"/>
          </p:nvPr>
        </p:nvSpPr>
        <p:spPr>
          <a:prstGeom prst="rect">
            <a:avLst/>
          </a:prstGeom>
        </p:spPr>
        <p:txBody>
          <a:bodyPr/>
          <a:lstStyle/>
          <a:p>
            <a:pPr/>
            <a:r>
              <a:t>Aufgaben - Lösungen</a:t>
            </a:r>
          </a:p>
        </p:txBody>
      </p:sp>
      <p:pic>
        <p:nvPicPr>
          <p:cNvPr id="224" name="droppedImage.tiff" descr="droppedImage.tiff"/>
          <p:cNvPicPr>
            <a:picLocks noChangeAspect="1"/>
          </p:cNvPicPr>
          <p:nvPr/>
        </p:nvPicPr>
        <p:blipFill>
          <a:blip r:embed="rId2">
            <a:extLst/>
          </a:blip>
          <a:stretch>
            <a:fillRect/>
          </a:stretch>
        </p:blipFill>
        <p:spPr>
          <a:xfrm>
            <a:off x="971550" y="1574800"/>
            <a:ext cx="11341101" cy="7610231"/>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fast"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 name="Notfall"/>
          <p:cNvSpPr txBox="1"/>
          <p:nvPr>
            <p:ph type="title"/>
          </p:nvPr>
        </p:nvSpPr>
        <p:spPr>
          <a:xfrm>
            <a:off x="-12700" y="279400"/>
            <a:ext cx="13030200" cy="1803400"/>
          </a:xfrm>
          <a:prstGeom prst="rect">
            <a:avLst/>
          </a:prstGeom>
        </p:spPr>
        <p:txBody>
          <a:bodyPr/>
          <a:lstStyle>
            <a:lvl1pPr>
              <a:defRPr sz="4800"/>
            </a:lvl1pPr>
          </a:lstStyle>
          <a:p>
            <a:pPr/>
            <a:r>
              <a:t>Notfall</a:t>
            </a:r>
          </a:p>
        </p:txBody>
      </p:sp>
      <p:pic>
        <p:nvPicPr>
          <p:cNvPr id="54" name="Bild" descr="Bild"/>
          <p:cNvPicPr>
            <a:picLocks noChangeAspect="1"/>
          </p:cNvPicPr>
          <p:nvPr/>
        </p:nvPicPr>
        <p:blipFill>
          <a:blip r:embed="rId2">
            <a:extLst/>
          </a:blip>
          <a:stretch>
            <a:fillRect/>
          </a:stretch>
        </p:blipFill>
        <p:spPr>
          <a:xfrm>
            <a:off x="2324100" y="2171700"/>
            <a:ext cx="7683500" cy="69088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Fluorescein - Aufgaben"/>
          <p:cNvSpPr txBox="1"/>
          <p:nvPr>
            <p:ph type="title"/>
          </p:nvPr>
        </p:nvSpPr>
        <p:spPr>
          <a:prstGeom prst="rect">
            <a:avLst/>
          </a:prstGeom>
        </p:spPr>
        <p:txBody>
          <a:bodyPr/>
          <a:lstStyle/>
          <a:p>
            <a:pPr/>
            <a:r>
              <a:t>Fluorescein - Aufgaben</a:t>
            </a:r>
          </a:p>
        </p:txBody>
      </p:sp>
      <p:pic>
        <p:nvPicPr>
          <p:cNvPr id="227" name="droppedImage.tiff" descr="droppedImage.tiff"/>
          <p:cNvPicPr>
            <a:picLocks noChangeAspect="1"/>
          </p:cNvPicPr>
          <p:nvPr/>
        </p:nvPicPr>
        <p:blipFill>
          <a:blip r:embed="rId2">
            <a:extLst/>
          </a:blip>
          <a:stretch>
            <a:fillRect/>
          </a:stretch>
        </p:blipFill>
        <p:spPr>
          <a:xfrm>
            <a:off x="971550" y="1574800"/>
            <a:ext cx="11341101" cy="7610231"/>
          </a:xfrm>
          <a:prstGeom prst="rect">
            <a:avLst/>
          </a:prstGeom>
          <a:ln w="12700">
            <a:miter lim="400000"/>
          </a:ln>
          <a:effectLst>
            <a:outerShdw sx="100000" sy="100000" kx="0" ky="0" algn="b" rotWithShape="0" blurRad="127000" dist="76200" dir="2700000">
              <a:srgbClr val="000000">
                <a:alpha val="75000"/>
              </a:srgbClr>
            </a:outerShdw>
          </a:effectLst>
        </p:spPr>
      </p:pic>
      <p:pic>
        <p:nvPicPr>
          <p:cNvPr id="228" name="droppedImage.tiff" descr="droppedImage.tiff"/>
          <p:cNvPicPr>
            <a:picLocks noChangeAspect="1"/>
          </p:cNvPicPr>
          <p:nvPr/>
        </p:nvPicPr>
        <p:blipFill>
          <a:blip r:embed="rId3">
            <a:extLst/>
          </a:blip>
          <a:stretch>
            <a:fillRect/>
          </a:stretch>
        </p:blipFill>
        <p:spPr>
          <a:xfrm>
            <a:off x="971550" y="1574800"/>
            <a:ext cx="11341101" cy="7610231"/>
          </a:xfrm>
          <a:prstGeom prst="rect">
            <a:avLst/>
          </a:prstGeom>
          <a:ln w="12700">
            <a:miter lim="400000"/>
          </a:ln>
          <a:effectLst>
            <a:outerShdw sx="100000" sy="100000" kx="0" ky="0" algn="b" rotWithShape="0" blurRad="127000" dist="76200" dir="2700000">
              <a:srgbClr val="000000">
                <a:alpha val="75000"/>
              </a:srgbClr>
            </a:outerShdw>
          </a:effectLst>
        </p:spPr>
      </p:pic>
      <p:pic>
        <p:nvPicPr>
          <p:cNvPr id="229" name="droppedImage.tiff" descr="droppedImage.tiff"/>
          <p:cNvPicPr>
            <a:picLocks noChangeAspect="1"/>
          </p:cNvPicPr>
          <p:nvPr/>
        </p:nvPicPr>
        <p:blipFill>
          <a:blip r:embed="rId4">
            <a:extLst/>
          </a:blip>
          <a:stretch>
            <a:fillRect/>
          </a:stretch>
        </p:blipFill>
        <p:spPr>
          <a:xfrm>
            <a:off x="971550" y="1574800"/>
            <a:ext cx="11341101" cy="7610231"/>
          </a:xfrm>
          <a:prstGeom prst="rect">
            <a:avLst/>
          </a:prstGeom>
          <a:ln w="12700">
            <a:miter lim="400000"/>
          </a:ln>
          <a:effectLst>
            <a:outerShdw sx="100000" sy="100000" kx="0" ky="0" algn="b" rotWithShape="0" blurRad="127000" dist="76200" dir="2700000">
              <a:srgbClr val="000000">
                <a:alpha val="75000"/>
              </a:srgbClr>
            </a:outerShdw>
          </a:effectLst>
        </p:spPr>
      </p:pic>
      <p:pic>
        <p:nvPicPr>
          <p:cNvPr id="230" name="droppedImage.tiff" descr="droppedImage.tiff"/>
          <p:cNvPicPr>
            <a:picLocks noChangeAspect="1"/>
          </p:cNvPicPr>
          <p:nvPr/>
        </p:nvPicPr>
        <p:blipFill>
          <a:blip r:embed="rId5">
            <a:extLst/>
          </a:blip>
          <a:stretch>
            <a:fillRect/>
          </a:stretch>
        </p:blipFill>
        <p:spPr>
          <a:xfrm>
            <a:off x="971550" y="1574800"/>
            <a:ext cx="11341101" cy="7610231"/>
          </a:xfrm>
          <a:prstGeom prst="rect">
            <a:avLst/>
          </a:prstGeom>
          <a:ln w="12700">
            <a:miter lim="400000"/>
          </a:ln>
          <a:effectLst>
            <a:outerShdw sx="100000" sy="100000" kx="0" ky="0" algn="b" rotWithShape="0" blurRad="127000" dist="76200" dir="2700000">
              <a:srgbClr val="000000">
                <a:alpha val="75000"/>
              </a:srgbClr>
            </a:outerShdw>
          </a:effectLst>
        </p:spPr>
      </p:pic>
      <p:pic>
        <p:nvPicPr>
          <p:cNvPr id="231" name="droppedImage.tiff" descr="droppedImage.tiff"/>
          <p:cNvPicPr>
            <a:picLocks noChangeAspect="1"/>
          </p:cNvPicPr>
          <p:nvPr/>
        </p:nvPicPr>
        <p:blipFill>
          <a:blip r:embed="rId6">
            <a:extLst/>
          </a:blip>
          <a:stretch>
            <a:fillRect/>
          </a:stretch>
        </p:blipFill>
        <p:spPr>
          <a:xfrm>
            <a:off x="971550" y="1574800"/>
            <a:ext cx="11341101" cy="7610231"/>
          </a:xfrm>
          <a:prstGeom prst="rect">
            <a:avLst/>
          </a:prstGeom>
          <a:ln w="12700">
            <a:miter lim="400000"/>
          </a:ln>
          <a:effectLst>
            <a:outerShdw sx="100000" sy="100000" kx="0" ky="0" algn="b" rotWithShape="0" blurRad="127000" dist="76200" dir="2700000">
              <a:srgbClr val="000000">
                <a:alpha val="75000"/>
              </a:srgbClr>
            </a:outerShdw>
          </a:effectLst>
        </p:spPr>
      </p:pic>
      <p:pic>
        <p:nvPicPr>
          <p:cNvPr id="232" name="droppedImage.tiff" descr="droppedImage.tiff"/>
          <p:cNvPicPr>
            <a:picLocks noChangeAspect="1"/>
          </p:cNvPicPr>
          <p:nvPr/>
        </p:nvPicPr>
        <p:blipFill>
          <a:blip r:embed="rId7">
            <a:extLst/>
          </a:blip>
          <a:stretch>
            <a:fillRect/>
          </a:stretch>
        </p:blipFill>
        <p:spPr>
          <a:xfrm>
            <a:off x="971550" y="1574800"/>
            <a:ext cx="11341101" cy="7610231"/>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228"/>
                                        </p:tgtEl>
                                        <p:attrNameLst>
                                          <p:attrName>style.visibility</p:attrName>
                                        </p:attrNameLst>
                                      </p:cBhvr>
                                      <p:to>
                                        <p:strVal val="visible"/>
                                      </p:to>
                                    </p:set>
                                    <p:animEffect filter="wipe(up)" transition="in">
                                      <p:cBhvr>
                                        <p:cTn id="7" dur="2000"/>
                                        <p:tgtEl>
                                          <p:spTgt spid="22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229"/>
                                        </p:tgtEl>
                                        <p:attrNameLst>
                                          <p:attrName>style.visibility</p:attrName>
                                        </p:attrNameLst>
                                      </p:cBhvr>
                                      <p:to>
                                        <p:strVal val="visible"/>
                                      </p:to>
                                    </p:set>
                                    <p:animEffect filter="wipe(up)" transition="in">
                                      <p:cBhvr>
                                        <p:cTn id="12" dur="2000"/>
                                        <p:tgtEl>
                                          <p:spTgt spid="22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2" grpId="3" fill="hold">
                                  <p:stCondLst>
                                    <p:cond delay="0"/>
                                  </p:stCondLst>
                                  <p:iterate type="el" backwards="0">
                                    <p:tmAbs val="0"/>
                                  </p:iterate>
                                  <p:childTnLst>
                                    <p:set>
                                      <p:cBhvr>
                                        <p:cTn id="16" fill="hold"/>
                                        <p:tgtEl>
                                          <p:spTgt spid="230"/>
                                        </p:tgtEl>
                                        <p:attrNameLst>
                                          <p:attrName>style.visibility</p:attrName>
                                        </p:attrNameLst>
                                      </p:cBhvr>
                                      <p:to>
                                        <p:strVal val="visible"/>
                                      </p:to>
                                    </p:set>
                                    <p:animEffect filter="wipe(up)" transition="in">
                                      <p:cBhvr>
                                        <p:cTn id="17" dur="2000"/>
                                        <p:tgtEl>
                                          <p:spTgt spid="23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231"/>
                                        </p:tgtEl>
                                        <p:attrNameLst>
                                          <p:attrName>style.visibility</p:attrName>
                                        </p:attrNameLst>
                                      </p:cBhvr>
                                      <p:to>
                                        <p:strVal val="visible"/>
                                      </p:to>
                                    </p:set>
                                    <p:animEffect filter="wipe(left)" transition="in">
                                      <p:cBhvr>
                                        <p:cTn id="22" dur="1000"/>
                                        <p:tgtEl>
                                          <p:spTgt spid="231"/>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5" fill="hold">
                                  <p:stCondLst>
                                    <p:cond delay="0"/>
                                  </p:stCondLst>
                                  <p:iterate type="el" backwards="0">
                                    <p:tmAbs val="0"/>
                                  </p:iterate>
                                  <p:childTnLst>
                                    <p:set>
                                      <p:cBhvr>
                                        <p:cTn id="26" fill="hold"/>
                                        <p:tgtEl>
                                          <p:spTgt spid="232"/>
                                        </p:tgtEl>
                                        <p:attrNameLst>
                                          <p:attrName>style.visibility</p:attrName>
                                        </p:attrNameLst>
                                      </p:cBhvr>
                                      <p:to>
                                        <p:strVal val="visible"/>
                                      </p:to>
                                    </p:set>
                                    <p:animEffect filter="wipe(left)" transition="in">
                                      <p:cBhvr>
                                        <p:cTn id="27" dur="1000"/>
                                        <p:tgtEl>
                                          <p:spTgt spid="2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1" grpId="4"/>
      <p:bldP build="whole" bldLvl="1" animBg="1" rev="0" advAuto="0" spid="228" grpId="1"/>
      <p:bldP build="whole" bldLvl="1" animBg="1" rev="0" advAuto="0" spid="230" grpId="3"/>
      <p:bldP build="whole" bldLvl="1" animBg="1" rev="0" advAuto="0" spid="232" grpId="5"/>
      <p:bldP build="whole" bldLvl="1" animBg="1" rev="0" advAuto="0" spid="229" grpId="2"/>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6" name="Zum Bearbeiten doppelklicken"/>
          <p:cNvSpPr txBox="1"/>
          <p:nvPr>
            <p:ph type="title"/>
          </p:nvPr>
        </p:nvSpPr>
        <p:spPr>
          <a:prstGeom prst="rect">
            <a:avLst/>
          </a:prstGeom>
        </p:spPr>
        <p:txBody>
          <a:bodyPr/>
          <a:lstStyle/>
          <a:p>
            <a:pPr/>
          </a:p>
        </p:txBody>
      </p:sp>
      <p:sp>
        <p:nvSpPr>
          <p:cNvPr id="57" name="Zum Bearbeiten doppelklicken"/>
          <p:cNvSpPr txBox="1"/>
          <p:nvPr>
            <p:ph type="body" idx="1"/>
          </p:nvPr>
        </p:nvSpPr>
        <p:spPr>
          <a:prstGeom prst="rect">
            <a:avLst/>
          </a:prstGeom>
        </p:spPr>
        <p:txBody>
          <a:bodyPr/>
          <a:lstStyle/>
          <a:p>
            <a:pPr/>
          </a:p>
        </p:txBody>
      </p:sp>
      <p:pic>
        <p:nvPicPr>
          <p:cNvPr id="58" name="NAPO_Gefahrensymbole.mov" descr="NAPO_Gefahrensymbole.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12700"/>
            <a:ext cx="13030200" cy="9772650"/>
          </a:xfrm>
          <a:prstGeom prst="rect">
            <a:avLst/>
          </a:prstGeom>
          <a:ln w="12700">
            <a:miter lim="400000"/>
          </a:ln>
        </p:spPr>
      </p:pic>
    </p:spTree>
  </p:cSld>
  <p:clrMapOvr>
    <a:masterClrMapping/>
  </p:clrMapOvr>
  <p:transition xmlns:p14="http://schemas.microsoft.com/office/powerpoint/2010/mai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26440" fill="hold"/>
                                        <p:tgtEl>
                                          <p:spTgt spid="5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58"/>
                </p:tgtEl>
              </p:cMediaNode>
            </p:video>
            <p:seq concurrent="1" prevAc="none" nextAc="seek">
              <p:cTn id="8" evtFilter="cancelBubble" nodeType="interactiveSeq" restart="whenNotActive" fill="hold">
                <p:stCondLst>
                  <p:cond delay="0" evt="onClick">
                    <p:tgtEl>
                      <p:spTgt spid="5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58"/>
                                        </p:tgtEl>
                                      </p:cBhvr>
                                    </p:cmd>
                                  </p:childTnLst>
                                </p:cTn>
                              </p:par>
                            </p:childTnLst>
                          </p:cTn>
                        </p:par>
                      </p:childTnLst>
                    </p:cTn>
                  </p:par>
                </p:childTnLst>
              </p:cTn>
              <p:nextCondLst>
                <p:cond delay="0" evt="onClick">
                  <p:tgtEl>
                    <p:spTgt spid="5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0" name="Chemikalien-Etikette - altes Chemikalienrecht"/>
          <p:cNvSpPr txBox="1"/>
          <p:nvPr>
            <p:ph type="title"/>
          </p:nvPr>
        </p:nvSpPr>
        <p:spPr>
          <a:prstGeom prst="rect">
            <a:avLst/>
          </a:prstGeom>
        </p:spPr>
        <p:txBody>
          <a:bodyPr/>
          <a:lstStyle/>
          <a:p>
            <a:pPr/>
            <a:r>
              <a:t>Chemikalien-Etikette - altes Chemikalienrecht</a:t>
            </a:r>
          </a:p>
        </p:txBody>
      </p:sp>
      <p:pic>
        <p:nvPicPr>
          <p:cNvPr id="61" name="Beispiel_Etikette.tiff" descr="Beispiel_Etikette.tiff"/>
          <p:cNvPicPr>
            <a:picLocks noChangeAspect="1"/>
          </p:cNvPicPr>
          <p:nvPr/>
        </p:nvPicPr>
        <p:blipFill>
          <a:blip r:embed="rId2">
            <a:extLst/>
          </a:blip>
          <a:stretch>
            <a:fillRect/>
          </a:stretch>
        </p:blipFill>
        <p:spPr>
          <a:xfrm>
            <a:off x="1054099" y="1802872"/>
            <a:ext cx="10883901" cy="6801332"/>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 name="Chemikalienetikette - Neues Chemikalienrecht:…"/>
          <p:cNvSpPr txBox="1"/>
          <p:nvPr>
            <p:ph type="title"/>
          </p:nvPr>
        </p:nvSpPr>
        <p:spPr>
          <a:xfrm>
            <a:off x="-12700" y="279400"/>
            <a:ext cx="13030200" cy="1701800"/>
          </a:xfrm>
          <a:prstGeom prst="rect">
            <a:avLst/>
          </a:prstGeom>
        </p:spPr>
        <p:txBody>
          <a:bodyPr/>
          <a:lstStyle/>
          <a:p>
            <a:pPr/>
            <a:r>
              <a:t>Chemikalienetikette - Neues Chemikalienrecht: </a:t>
            </a:r>
          </a:p>
          <a:p>
            <a:pPr/>
            <a:r>
              <a:t>GHS   Globally Harmonized System</a:t>
            </a:r>
          </a:p>
        </p:txBody>
      </p:sp>
      <p:pic>
        <p:nvPicPr>
          <p:cNvPr id="64" name="droppedImage.pdf" descr="droppedImage.pdf"/>
          <p:cNvPicPr>
            <a:picLocks noChangeAspect="1"/>
          </p:cNvPicPr>
          <p:nvPr/>
        </p:nvPicPr>
        <p:blipFill>
          <a:blip r:embed="rId2">
            <a:extLst/>
          </a:blip>
          <a:stretch>
            <a:fillRect/>
          </a:stretch>
        </p:blipFill>
        <p:spPr>
          <a:xfrm>
            <a:off x="774700" y="3076290"/>
            <a:ext cx="11455400" cy="4650612"/>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fast"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 name="Physikalische Gefahren"/>
          <p:cNvSpPr txBox="1"/>
          <p:nvPr>
            <p:ph type="title"/>
          </p:nvPr>
        </p:nvSpPr>
        <p:spPr>
          <a:prstGeom prst="rect">
            <a:avLst/>
          </a:prstGeom>
        </p:spPr>
        <p:txBody>
          <a:bodyPr/>
          <a:lstStyle/>
          <a:p>
            <a:pPr/>
            <a:r>
              <a:t>Physikalische Gefahren</a:t>
            </a:r>
          </a:p>
        </p:txBody>
      </p:sp>
      <p:pic>
        <p:nvPicPr>
          <p:cNvPr id="67" name="droppedImage.pdf" descr="droppedImage.pdf"/>
          <p:cNvPicPr>
            <a:picLocks noChangeAspect="1"/>
          </p:cNvPicPr>
          <p:nvPr/>
        </p:nvPicPr>
        <p:blipFill>
          <a:blip r:embed="rId2">
            <a:extLst/>
          </a:blip>
          <a:stretch>
            <a:fillRect/>
          </a:stretch>
        </p:blipFill>
        <p:spPr>
          <a:xfrm>
            <a:off x="1016000" y="2438336"/>
            <a:ext cx="10960100" cy="5931028"/>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fast"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9" name="Physikalische Gefahren"/>
          <p:cNvSpPr txBox="1"/>
          <p:nvPr>
            <p:ph type="title"/>
          </p:nvPr>
        </p:nvSpPr>
        <p:spPr>
          <a:prstGeom prst="rect">
            <a:avLst/>
          </a:prstGeom>
        </p:spPr>
        <p:txBody>
          <a:bodyPr/>
          <a:lstStyle/>
          <a:p>
            <a:pPr/>
            <a:r>
              <a:t>Physikalische Gefahren</a:t>
            </a:r>
          </a:p>
        </p:txBody>
      </p:sp>
      <p:pic>
        <p:nvPicPr>
          <p:cNvPr id="70" name="droppedImage.pdf" descr="droppedImage.pdf"/>
          <p:cNvPicPr>
            <a:picLocks noChangeAspect="1"/>
          </p:cNvPicPr>
          <p:nvPr/>
        </p:nvPicPr>
        <p:blipFill>
          <a:blip r:embed="rId2">
            <a:extLst/>
          </a:blip>
          <a:stretch>
            <a:fillRect/>
          </a:stretch>
        </p:blipFill>
        <p:spPr>
          <a:xfrm>
            <a:off x="3797300" y="1473200"/>
            <a:ext cx="5397500" cy="7941827"/>
          </a:xfrm>
          <a:prstGeom prst="rect">
            <a:avLst/>
          </a:prstGeom>
          <a:ln w="12700">
            <a:miter lim="400000"/>
          </a:ln>
          <a:effectLst>
            <a:outerShdw sx="100000" sy="100000" kx="0" ky="0" algn="b" rotWithShape="0" blurRad="127000" dist="76200" dir="2700000">
              <a:srgbClr val="000000">
                <a:alpha val="75000"/>
              </a:srgbClr>
            </a:outerShdw>
          </a:effectLst>
        </p:spPr>
      </p:pic>
    </p:spTree>
  </p:cSld>
  <p:clrMapOvr>
    <a:masterClrMapping/>
  </p:clrMapOvr>
  <p:transition xmlns:p14="http://schemas.microsoft.com/office/powerpoint/2010/main" spd="fast" advClick="1"/>
</p:sld>
</file>

<file path=ppt/theme/_rels/theme1.xml.rels><?xml version="1.0" encoding="UTF-8"?>
<Relationships xmlns="http://schemas.openxmlformats.org/package/2006/relationships"><Relationship Id="rId1" Type="http://schemas.openxmlformats.org/officeDocument/2006/relationships/image" Target="../media/image1.jpeg"/></Relationships>

</file>

<file path=ppt/theme/_rels/theme2.xml.rels><?xml version="1.0" encoding="UTF-8"?>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FF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